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58" r:id="rId4"/>
    <p:sldId id="274" r:id="rId5"/>
    <p:sldId id="266" r:id="rId6"/>
    <p:sldId id="265" r:id="rId7"/>
    <p:sldId id="264" r:id="rId8"/>
    <p:sldId id="260" r:id="rId9"/>
    <p:sldId id="261" r:id="rId10"/>
    <p:sldId id="267" r:id="rId11"/>
    <p:sldId id="268" r:id="rId12"/>
    <p:sldId id="269" r:id="rId13"/>
    <p:sldId id="262" r:id="rId14"/>
    <p:sldId id="270" r:id="rId15"/>
    <p:sldId id="271" r:id="rId16"/>
    <p:sldId id="263" r:id="rId17"/>
    <p:sldId id="273"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4"/>
    <p:restoredTop sz="70927"/>
  </p:normalViewPr>
  <p:slideViewPr>
    <p:cSldViewPr snapToGrid="0">
      <p:cViewPr varScale="1">
        <p:scale>
          <a:sx n="74" d="100"/>
          <a:sy n="74" d="100"/>
        </p:scale>
        <p:origin x="191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1942AA-D96A-6446-B00F-CDB8F781D16E}" type="datetimeFigureOut">
              <a:rPr lang="en-US" smtClean="0"/>
              <a:t>10/24/23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0BB32-A5EC-0B46-BB20-C95514C85AFB}" type="slidenum">
              <a:rPr lang="en-US" smtClean="0"/>
              <a:t>‹#›</a:t>
            </a:fld>
            <a:endParaRPr lang="en-US"/>
          </a:p>
        </p:txBody>
      </p:sp>
    </p:spTree>
    <p:extLst>
      <p:ext uri="{BB962C8B-B14F-4D97-AF65-F5344CB8AC3E}">
        <p14:creationId xmlns:p14="http://schemas.microsoft.com/office/powerpoint/2010/main" val="339632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0BB32-A5EC-0B46-BB20-C95514C85AFB}" type="slidenum">
              <a:rPr lang="en-US" smtClean="0"/>
              <a:t>1</a:t>
            </a:fld>
            <a:endParaRPr lang="en-US"/>
          </a:p>
        </p:txBody>
      </p:sp>
    </p:spTree>
    <p:extLst>
      <p:ext uri="{BB962C8B-B14F-4D97-AF65-F5344CB8AC3E}">
        <p14:creationId xmlns:p14="http://schemas.microsoft.com/office/powerpoint/2010/main" val="91574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Every 10 years, beef/veal category follows a pattern of an increased percent change and drastically dropping</a:t>
            </a:r>
          </a:p>
          <a:p>
            <a:endParaRPr lang="en-US" dirty="0"/>
          </a:p>
          <a:p>
            <a:r>
              <a:rPr lang="en-US" dirty="0"/>
              <a:t>- Dairy products seem to have a consistent ebb and flow of percent change. The percent change gradually increases and decreases over the course of 10 years</a:t>
            </a:r>
          </a:p>
          <a:p>
            <a:endParaRPr lang="en-US" dirty="0"/>
          </a:p>
          <a:p>
            <a:r>
              <a:rPr lang="en-US" dirty="0"/>
              <a:t>- Ex: beef market is determined by how fat we make the cows</a:t>
            </a:r>
          </a:p>
          <a:p>
            <a:r>
              <a:rPr lang="en-US" dirty="0"/>
              <a:t>- different cows for dairy products and cattle</a:t>
            </a:r>
          </a:p>
          <a:p>
            <a:endParaRPr lang="en-US" dirty="0"/>
          </a:p>
          <a:p>
            <a:r>
              <a:rPr lang="en-US" dirty="0"/>
              <a:t>- I</a:t>
            </a:r>
            <a:r>
              <a:rPr lang="en-US" b="0" i="0" dirty="0">
                <a:solidFill>
                  <a:srgbClr val="111111"/>
                </a:solidFill>
                <a:effectLst/>
                <a:latin typeface="soleil"/>
              </a:rPr>
              <a:t>n 2009, dairy farmers faced an unprecedented financial catastrophe as the global recession took hold. With an abrupt decline in export market demand and an oversupply of milk in the world market, milk prices tanked. At the same time, dairy farmers were paying historically high feed costs.</a:t>
            </a:r>
            <a:endParaRPr lang="en-US" dirty="0"/>
          </a:p>
        </p:txBody>
      </p:sp>
      <p:sp>
        <p:nvSpPr>
          <p:cNvPr id="4" name="Slide Number Placeholder 3"/>
          <p:cNvSpPr>
            <a:spLocks noGrp="1"/>
          </p:cNvSpPr>
          <p:nvPr>
            <p:ph type="sldNum" sz="quarter" idx="5"/>
          </p:nvPr>
        </p:nvSpPr>
        <p:spPr/>
        <p:txBody>
          <a:bodyPr/>
          <a:lstStyle/>
          <a:p>
            <a:fld id="{2690BB32-A5EC-0B46-BB20-C95514C85AFB}" type="slidenum">
              <a:rPr lang="en-US" smtClean="0"/>
              <a:t>10</a:t>
            </a:fld>
            <a:endParaRPr lang="en-US"/>
          </a:p>
        </p:txBody>
      </p:sp>
    </p:spTree>
    <p:extLst>
      <p:ext uri="{BB962C8B-B14F-4D97-AF65-F5344CB8AC3E}">
        <p14:creationId xmlns:p14="http://schemas.microsoft.com/office/powerpoint/2010/main" val="143540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Percent change for poultry was relatively consistent</a:t>
            </a:r>
          </a:p>
          <a:p>
            <a:endParaRPr lang="en-US" dirty="0"/>
          </a:p>
          <a:p>
            <a:r>
              <a:rPr lang="en-US" dirty="0"/>
              <a:t>- Eggs all over the place, drastic increases and dips in price, no distinctive pattern</a:t>
            </a:r>
          </a:p>
          <a:p>
            <a:endParaRPr lang="en-US" dirty="0"/>
          </a:p>
          <a:p>
            <a:r>
              <a:rPr lang="en-US" dirty="0"/>
              <a:t>- things to consider:</a:t>
            </a:r>
          </a:p>
          <a:p>
            <a:r>
              <a:rPr lang="en-US" dirty="0"/>
              <a:t>	- bird flu</a:t>
            </a:r>
          </a:p>
          <a:p>
            <a:r>
              <a:rPr lang="en-US" dirty="0"/>
              <a:t>	- transportation and feed for chickens</a:t>
            </a:r>
          </a:p>
          <a:p>
            <a:r>
              <a:rPr lang="en-US" dirty="0"/>
              <a:t>	- fluctuating supply/demand</a:t>
            </a:r>
          </a:p>
        </p:txBody>
      </p:sp>
      <p:sp>
        <p:nvSpPr>
          <p:cNvPr id="4" name="Slide Number Placeholder 3"/>
          <p:cNvSpPr>
            <a:spLocks noGrp="1"/>
          </p:cNvSpPr>
          <p:nvPr>
            <p:ph type="sldNum" sz="quarter" idx="5"/>
          </p:nvPr>
        </p:nvSpPr>
        <p:spPr/>
        <p:txBody>
          <a:bodyPr/>
          <a:lstStyle/>
          <a:p>
            <a:fld id="{2690BB32-A5EC-0B46-BB20-C95514C85AFB}" type="slidenum">
              <a:rPr lang="en-US" smtClean="0"/>
              <a:t>11</a:t>
            </a:fld>
            <a:endParaRPr lang="en-US"/>
          </a:p>
        </p:txBody>
      </p:sp>
    </p:spTree>
    <p:extLst>
      <p:ext uri="{BB962C8B-B14F-4D97-AF65-F5344CB8AC3E}">
        <p14:creationId xmlns:p14="http://schemas.microsoft.com/office/powerpoint/2010/main" val="2145722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Fruits and vegetables are generally aligned with each other</a:t>
            </a:r>
          </a:p>
          <a:p>
            <a:endParaRPr lang="en-US" dirty="0"/>
          </a:p>
          <a:p>
            <a:r>
              <a:rPr lang="en-US" dirty="0"/>
              <a:t>- climate change</a:t>
            </a:r>
          </a:p>
          <a:p>
            <a:r>
              <a:rPr lang="en-US" dirty="0"/>
              <a:t>- ex: CA drought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90BB32-A5EC-0B46-BB20-C95514C85AFB}" type="slidenum">
              <a:rPr lang="en-US" smtClean="0"/>
              <a:t>12</a:t>
            </a:fld>
            <a:endParaRPr lang="en-US"/>
          </a:p>
        </p:txBody>
      </p:sp>
    </p:spTree>
    <p:extLst>
      <p:ext uri="{BB962C8B-B14F-4D97-AF65-F5344CB8AC3E}">
        <p14:creationId xmlns:p14="http://schemas.microsoft.com/office/powerpoint/2010/main" val="500630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showing uptick of price</a:t>
            </a:r>
          </a:p>
        </p:txBody>
      </p:sp>
      <p:sp>
        <p:nvSpPr>
          <p:cNvPr id="4" name="Slide Number Placeholder 3"/>
          <p:cNvSpPr>
            <a:spLocks noGrp="1"/>
          </p:cNvSpPr>
          <p:nvPr>
            <p:ph type="sldNum" sz="quarter" idx="5"/>
          </p:nvPr>
        </p:nvSpPr>
        <p:spPr/>
        <p:txBody>
          <a:bodyPr/>
          <a:lstStyle/>
          <a:p>
            <a:fld id="{2690BB32-A5EC-0B46-BB20-C95514C85AFB}" type="slidenum">
              <a:rPr lang="en-US" smtClean="0"/>
              <a:t>14</a:t>
            </a:fld>
            <a:endParaRPr lang="en-US"/>
          </a:p>
        </p:txBody>
      </p:sp>
    </p:spTree>
    <p:extLst>
      <p:ext uri="{BB962C8B-B14F-4D97-AF65-F5344CB8AC3E}">
        <p14:creationId xmlns:p14="http://schemas.microsoft.com/office/powerpoint/2010/main" val="13291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0BB32-A5EC-0B46-BB20-C95514C85AFB}" type="slidenum">
              <a:rPr lang="en-US" smtClean="0"/>
              <a:t>17</a:t>
            </a:fld>
            <a:endParaRPr lang="en-US"/>
          </a:p>
        </p:txBody>
      </p:sp>
    </p:spTree>
    <p:extLst>
      <p:ext uri="{BB962C8B-B14F-4D97-AF65-F5344CB8AC3E}">
        <p14:creationId xmlns:p14="http://schemas.microsoft.com/office/powerpoint/2010/main" val="375084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and why?</a:t>
            </a:r>
          </a:p>
          <a:p>
            <a:r>
              <a:rPr lang="en-US" dirty="0"/>
              <a:t>- Can we get a virtual raise of hands for anyone that has gone to the grocery store this past week or month to pick up some of your staple items, only to find out that the price of that item has increased yet again? Us too.</a:t>
            </a:r>
          </a:p>
          <a:p>
            <a:endParaRPr lang="en-US" dirty="0"/>
          </a:p>
          <a:p>
            <a:r>
              <a:rPr lang="en-US" dirty="0"/>
              <a:t>- Personally, I’ve made the conscious choice to try and eat out less in an effort to save money. However,  I couldn’t help but notice my weekly/bi-weekly grocery spending has gone up quite a bit as well.</a:t>
            </a:r>
          </a:p>
          <a:p>
            <a:endParaRPr lang="en-US" dirty="0"/>
          </a:p>
          <a:p>
            <a:r>
              <a:rPr lang="en-US" dirty="0"/>
              <a:t>- We’re all consumers: At the end of the day, if we’re spending our money somewhere, it at the very least will be on food.</a:t>
            </a:r>
          </a:p>
          <a:p>
            <a:endParaRPr lang="en-US" dirty="0"/>
          </a:p>
          <a:p>
            <a:endParaRPr lang="en-US" dirty="0"/>
          </a:p>
        </p:txBody>
      </p:sp>
      <p:sp>
        <p:nvSpPr>
          <p:cNvPr id="4" name="Slide Number Placeholder 3"/>
          <p:cNvSpPr>
            <a:spLocks noGrp="1"/>
          </p:cNvSpPr>
          <p:nvPr>
            <p:ph type="sldNum" sz="quarter" idx="5"/>
          </p:nvPr>
        </p:nvSpPr>
        <p:spPr/>
        <p:txBody>
          <a:bodyPr/>
          <a:lstStyle/>
          <a:p>
            <a:fld id="{2690BB32-A5EC-0B46-BB20-C95514C85AFB}" type="slidenum">
              <a:rPr lang="en-US" smtClean="0"/>
              <a:t>2</a:t>
            </a:fld>
            <a:endParaRPr lang="en-US"/>
          </a:p>
        </p:txBody>
      </p:sp>
    </p:spTree>
    <p:extLst>
      <p:ext uri="{BB962C8B-B14F-4D97-AF65-F5344CB8AC3E}">
        <p14:creationId xmlns:p14="http://schemas.microsoft.com/office/powerpoint/2010/main" val="768008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Monthly expenditure data set included several categories such as housing, medical care, transportation and we specifically pulled from the “food at home” category</a:t>
            </a:r>
          </a:p>
          <a:p>
            <a:endParaRPr lang="en-US" dirty="0"/>
          </a:p>
          <a:p>
            <a:endParaRPr lang="en-US" dirty="0"/>
          </a:p>
          <a:p>
            <a:r>
              <a:rPr lang="en-US" dirty="0"/>
              <a:t>- CPI :</a:t>
            </a:r>
          </a:p>
          <a:p>
            <a:r>
              <a:rPr lang="en-US" dirty="0"/>
              <a:t>- a measure of inflation experienced by consumers</a:t>
            </a:r>
          </a:p>
          <a:p>
            <a:r>
              <a:rPr lang="en-US" dirty="0"/>
              <a:t>- can be used to adjust other economic data for changes in price level and convert them into inflation-free dollars, for example: grocery sales and income data can be used to 	assess the changes over time </a:t>
            </a:r>
          </a:p>
        </p:txBody>
      </p:sp>
      <p:sp>
        <p:nvSpPr>
          <p:cNvPr id="4" name="Slide Number Placeholder 3"/>
          <p:cNvSpPr>
            <a:spLocks noGrp="1"/>
          </p:cNvSpPr>
          <p:nvPr>
            <p:ph type="sldNum" sz="quarter" idx="5"/>
          </p:nvPr>
        </p:nvSpPr>
        <p:spPr/>
        <p:txBody>
          <a:bodyPr/>
          <a:lstStyle/>
          <a:p>
            <a:fld id="{2690BB32-A5EC-0B46-BB20-C95514C85AFB}" type="slidenum">
              <a:rPr lang="en-US" smtClean="0"/>
              <a:t>3</a:t>
            </a:fld>
            <a:endParaRPr lang="en-US"/>
          </a:p>
        </p:txBody>
      </p:sp>
    </p:spTree>
    <p:extLst>
      <p:ext uri="{BB962C8B-B14F-4D97-AF65-F5344CB8AC3E}">
        <p14:creationId xmlns:p14="http://schemas.microsoft.com/office/powerpoint/2010/main" val="219804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Monthly expenditure data set included several categories such as housing, medical care, transportation and we specifically pulled from the “food at home” category</a:t>
            </a:r>
          </a:p>
          <a:p>
            <a:endParaRPr lang="en-US" dirty="0"/>
          </a:p>
          <a:p>
            <a:endParaRPr lang="en-US" dirty="0"/>
          </a:p>
          <a:p>
            <a:r>
              <a:rPr lang="en-US" dirty="0"/>
              <a:t>- CPI :</a:t>
            </a:r>
          </a:p>
          <a:p>
            <a:r>
              <a:rPr lang="en-US" dirty="0"/>
              <a:t>- a measure of inflation experienced by consumers</a:t>
            </a:r>
          </a:p>
          <a:p>
            <a:r>
              <a:rPr lang="en-US" dirty="0"/>
              <a:t>- can be used to adjust other economic data for changes in price level and convert them into inflation-free dollars, for example: grocery sales and income data can be used to 	assess the changes over time </a:t>
            </a:r>
          </a:p>
        </p:txBody>
      </p:sp>
      <p:sp>
        <p:nvSpPr>
          <p:cNvPr id="4" name="Slide Number Placeholder 3"/>
          <p:cNvSpPr>
            <a:spLocks noGrp="1"/>
          </p:cNvSpPr>
          <p:nvPr>
            <p:ph type="sldNum" sz="quarter" idx="5"/>
          </p:nvPr>
        </p:nvSpPr>
        <p:spPr/>
        <p:txBody>
          <a:bodyPr/>
          <a:lstStyle/>
          <a:p>
            <a:fld id="{2690BB32-A5EC-0B46-BB20-C95514C85AFB}" type="slidenum">
              <a:rPr lang="en-US" smtClean="0"/>
              <a:t>4</a:t>
            </a:fld>
            <a:endParaRPr lang="en-US"/>
          </a:p>
        </p:txBody>
      </p:sp>
    </p:spTree>
    <p:extLst>
      <p:ext uri="{BB962C8B-B14F-4D97-AF65-F5344CB8AC3E}">
        <p14:creationId xmlns:p14="http://schemas.microsoft.com/office/powerpoint/2010/main" val="175045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0BB32-A5EC-0B46-BB20-C95514C85AFB}" type="slidenum">
              <a:rPr lang="en-US" smtClean="0"/>
              <a:t>5</a:t>
            </a:fld>
            <a:endParaRPr lang="en-US"/>
          </a:p>
        </p:txBody>
      </p:sp>
    </p:spTree>
    <p:extLst>
      <p:ext uri="{BB962C8B-B14F-4D97-AF65-F5344CB8AC3E}">
        <p14:creationId xmlns:p14="http://schemas.microsoft.com/office/powerpoint/2010/main" val="224399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 generally followed suit with the rest of the United States in terms of how much fluctuation of food prices we saw over the last 20 years</a:t>
            </a:r>
          </a:p>
          <a:p>
            <a:endParaRPr lang="en-US" dirty="0"/>
          </a:p>
          <a:p>
            <a:r>
              <a:rPr lang="en-US" dirty="0"/>
              <a:t>- Between the years 2002 and 2008, increased a bit more than the US, also decreased a bit more than the US</a:t>
            </a:r>
          </a:p>
          <a:p>
            <a:endParaRPr lang="en-US" dirty="0"/>
          </a:p>
          <a:p>
            <a:endParaRPr lang="en-US" dirty="0"/>
          </a:p>
        </p:txBody>
      </p:sp>
      <p:sp>
        <p:nvSpPr>
          <p:cNvPr id="4" name="Slide Number Placeholder 3"/>
          <p:cNvSpPr>
            <a:spLocks noGrp="1"/>
          </p:cNvSpPr>
          <p:nvPr>
            <p:ph type="sldNum" sz="quarter" idx="5"/>
          </p:nvPr>
        </p:nvSpPr>
        <p:spPr/>
        <p:txBody>
          <a:bodyPr/>
          <a:lstStyle/>
          <a:p>
            <a:fld id="{2690BB32-A5EC-0B46-BB20-C95514C85AFB}" type="slidenum">
              <a:rPr lang="en-US" smtClean="0"/>
              <a:t>6</a:t>
            </a:fld>
            <a:endParaRPr lang="en-US"/>
          </a:p>
        </p:txBody>
      </p:sp>
    </p:spTree>
    <p:extLst>
      <p:ext uri="{BB962C8B-B14F-4D97-AF65-F5344CB8AC3E}">
        <p14:creationId xmlns:p14="http://schemas.microsoft.com/office/powerpoint/2010/main" val="992257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Riverside and San Diego were not included until Dec 2017</a:t>
            </a:r>
          </a:p>
          <a:p>
            <a:endParaRPr lang="en-US" dirty="0"/>
          </a:p>
          <a:p>
            <a:r>
              <a:rPr lang="en-US" dirty="0"/>
              <a:t>-  Within the CA regions, trends are fairly similar</a:t>
            </a:r>
          </a:p>
          <a:p>
            <a:endParaRPr lang="en-US" dirty="0"/>
          </a:p>
          <a:p>
            <a:r>
              <a:rPr lang="en-US" dirty="0"/>
              <a:t>- SF region saw greater increases and decreases in percent change</a:t>
            </a:r>
          </a:p>
        </p:txBody>
      </p:sp>
      <p:sp>
        <p:nvSpPr>
          <p:cNvPr id="4" name="Slide Number Placeholder 3"/>
          <p:cNvSpPr>
            <a:spLocks noGrp="1"/>
          </p:cNvSpPr>
          <p:nvPr>
            <p:ph type="sldNum" sz="quarter" idx="5"/>
          </p:nvPr>
        </p:nvSpPr>
        <p:spPr/>
        <p:txBody>
          <a:bodyPr/>
          <a:lstStyle/>
          <a:p>
            <a:fld id="{2690BB32-A5EC-0B46-BB20-C95514C85AFB}" type="slidenum">
              <a:rPr lang="en-US" smtClean="0"/>
              <a:t>7</a:t>
            </a:fld>
            <a:endParaRPr lang="en-US"/>
          </a:p>
        </p:txBody>
      </p:sp>
    </p:spTree>
    <p:extLst>
      <p:ext uri="{BB962C8B-B14F-4D97-AF65-F5344CB8AC3E}">
        <p14:creationId xmlns:p14="http://schemas.microsoft.com/office/powerpoint/2010/main" val="117802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0BB32-A5EC-0B46-BB20-C95514C85AFB}" type="slidenum">
              <a:rPr lang="en-US" smtClean="0"/>
              <a:t>8</a:t>
            </a:fld>
            <a:endParaRPr lang="en-US"/>
          </a:p>
        </p:txBody>
      </p:sp>
    </p:spTree>
    <p:extLst>
      <p:ext uri="{BB962C8B-B14F-4D97-AF65-F5344CB8AC3E}">
        <p14:creationId xmlns:p14="http://schemas.microsoft.com/office/powerpoint/2010/main" val="1481124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0BB32-A5EC-0B46-BB20-C95514C85AFB}" type="slidenum">
              <a:rPr lang="en-US" smtClean="0"/>
              <a:t>9</a:t>
            </a:fld>
            <a:endParaRPr lang="en-US"/>
          </a:p>
        </p:txBody>
      </p:sp>
    </p:spTree>
    <p:extLst>
      <p:ext uri="{BB962C8B-B14F-4D97-AF65-F5344CB8AC3E}">
        <p14:creationId xmlns:p14="http://schemas.microsoft.com/office/powerpoint/2010/main" val="214705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10/24/23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10/24/23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10/24/23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10/24/23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10/24/23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10/24/23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10/24/23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10/24/23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10/24/23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10/24/23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10/24/23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10/24/23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commons.wikimedia.org/wiki/File:Planking_in_supermarket.jp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0" name="Picture 39">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1" name="Rectangle 40">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7E7CA-C8A2-C80F-8659-41B6A5A2EF1F}"/>
              </a:ext>
            </a:extLst>
          </p:cNvPr>
          <p:cNvSpPr>
            <a:spLocks noGrp="1"/>
          </p:cNvSpPr>
          <p:nvPr>
            <p:ph type="ctrTitle"/>
          </p:nvPr>
        </p:nvSpPr>
        <p:spPr>
          <a:xfrm>
            <a:off x="2739110" y="4283178"/>
            <a:ext cx="8445357" cy="883524"/>
          </a:xfrm>
        </p:spPr>
        <p:txBody>
          <a:bodyPr>
            <a:normAutofit/>
          </a:bodyPr>
          <a:lstStyle/>
          <a:p>
            <a:r>
              <a:rPr lang="en-US" sz="4800" dirty="0">
                <a:latin typeface="Aharoni" panose="02010803020104030203" pitchFamily="2" charset="-79"/>
                <a:cs typeface="Aharoni" panose="02010803020104030203" pitchFamily="2" charset="-79"/>
              </a:rPr>
              <a:t>Grocery Inflation</a:t>
            </a:r>
          </a:p>
        </p:txBody>
      </p:sp>
      <p:sp>
        <p:nvSpPr>
          <p:cNvPr id="36" name="Rectangle 35">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egetables in a tote bag">
            <a:extLst>
              <a:ext uri="{FF2B5EF4-FFF2-40B4-BE49-F238E27FC236}">
                <a16:creationId xmlns:a16="http://schemas.microsoft.com/office/drawing/2014/main" id="{4B4B3BDB-C555-7944-FCB6-56EA0E882ED9}"/>
              </a:ext>
            </a:extLst>
          </p:cNvPr>
          <p:cNvPicPr>
            <a:picLocks noChangeAspect="1"/>
          </p:cNvPicPr>
          <p:nvPr/>
        </p:nvPicPr>
        <p:blipFill rotWithShape="1">
          <a:blip r:embed="rId6"/>
          <a:srcRect t="20914" r="-1" b="20912"/>
          <a:stretch/>
        </p:blipFill>
        <p:spPr>
          <a:xfrm>
            <a:off x="1005401" y="-1"/>
            <a:ext cx="10380133" cy="4030679"/>
          </a:xfrm>
          <a:prstGeom prst="rect">
            <a:avLst/>
          </a:prstGeom>
          <a:ln>
            <a:solidFill>
              <a:schemeClr val="accent6"/>
            </a:solidFill>
          </a:ln>
        </p:spPr>
      </p:pic>
      <p:sp>
        <p:nvSpPr>
          <p:cNvPr id="38" name="Rectangle 37">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6D872339-16C4-D47B-F57C-45D18EA50574}"/>
              </a:ext>
            </a:extLst>
          </p:cNvPr>
          <p:cNvSpPr>
            <a:spLocks noGrp="1"/>
          </p:cNvSpPr>
          <p:nvPr>
            <p:ph type="subTitle" idx="1"/>
          </p:nvPr>
        </p:nvSpPr>
        <p:spPr>
          <a:xfrm>
            <a:off x="5826867" y="5365125"/>
            <a:ext cx="5357600" cy="1160213"/>
          </a:xfrm>
        </p:spPr>
        <p:txBody>
          <a:bodyPr>
            <a:noAutofit/>
          </a:bodyPr>
          <a:lstStyle/>
          <a:p>
            <a:pPr>
              <a:lnSpc>
                <a:spcPct val="110000"/>
              </a:lnSpc>
            </a:pPr>
            <a:r>
              <a:rPr lang="en-US" sz="1400" dirty="0">
                <a:latin typeface="Aharoni" panose="02010803020104030203" pitchFamily="2" charset="-79"/>
                <a:cs typeface="Aharoni" panose="02010803020104030203" pitchFamily="2" charset="-79"/>
              </a:rPr>
              <a:t>Group 5:</a:t>
            </a:r>
          </a:p>
          <a:p>
            <a:pPr>
              <a:lnSpc>
                <a:spcPct val="110000"/>
              </a:lnSpc>
            </a:pPr>
            <a:r>
              <a:rPr lang="en-US" sz="1400" dirty="0">
                <a:latin typeface="Aharoni" panose="02010803020104030203" pitchFamily="2" charset="-79"/>
                <a:cs typeface="Aharoni" panose="02010803020104030203" pitchFamily="2" charset="-79"/>
              </a:rPr>
              <a:t>Rebecca Bennett</a:t>
            </a:r>
          </a:p>
          <a:p>
            <a:pPr>
              <a:lnSpc>
                <a:spcPct val="110000"/>
              </a:lnSpc>
            </a:pPr>
            <a:r>
              <a:rPr lang="en-US" sz="1400" dirty="0">
                <a:latin typeface="Aharoni" panose="02010803020104030203" pitchFamily="2" charset="-79"/>
                <a:cs typeface="Aharoni" panose="02010803020104030203" pitchFamily="2" charset="-79"/>
              </a:rPr>
              <a:t>Max Owens</a:t>
            </a:r>
          </a:p>
          <a:p>
            <a:pPr>
              <a:lnSpc>
                <a:spcPct val="110000"/>
              </a:lnSpc>
            </a:pPr>
            <a:r>
              <a:rPr lang="en-US" sz="1400" dirty="0">
                <a:latin typeface="Aharoni" panose="02010803020104030203" pitchFamily="2" charset="-79"/>
                <a:cs typeface="Aharoni" panose="02010803020104030203" pitchFamily="2" charset="-79"/>
              </a:rPr>
              <a:t>Samantha Pabalate</a:t>
            </a:r>
          </a:p>
        </p:txBody>
      </p:sp>
    </p:spTree>
    <p:extLst>
      <p:ext uri="{BB962C8B-B14F-4D97-AF65-F5344CB8AC3E}">
        <p14:creationId xmlns:p14="http://schemas.microsoft.com/office/powerpoint/2010/main" val="5200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dissolve">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CBDD-4F81-FD75-1989-B42F32E58489}"/>
              </a:ext>
            </a:extLst>
          </p:cNvPr>
          <p:cNvSpPr>
            <a:spLocks noGrp="1"/>
          </p:cNvSpPr>
          <p:nvPr>
            <p:ph type="title"/>
          </p:nvPr>
        </p:nvSpPr>
        <p:spPr/>
        <p:txBody>
          <a:bodyPr/>
          <a:lstStyle/>
          <a:p>
            <a:pPr algn="l"/>
            <a:r>
              <a:rPr lang="en-US" dirty="0">
                <a:latin typeface="Aharoni" panose="02010803020104030203" pitchFamily="2" charset="-79"/>
                <a:cs typeface="Aharoni" panose="02010803020104030203" pitchFamily="2" charset="-79"/>
              </a:rPr>
              <a:t>Beef &amp; Veal vs. Dairy</a:t>
            </a:r>
          </a:p>
        </p:txBody>
      </p:sp>
      <p:pic>
        <p:nvPicPr>
          <p:cNvPr id="5" name="Picture 4" descr="A graph of a graph of a graph&#10;&#10;Description automatically generated with medium confidence">
            <a:extLst>
              <a:ext uri="{FF2B5EF4-FFF2-40B4-BE49-F238E27FC236}">
                <a16:creationId xmlns:a16="http://schemas.microsoft.com/office/drawing/2014/main" id="{4BD88EF8-3F42-BC43-9B1D-170CEC57DF69}"/>
              </a:ext>
            </a:extLst>
          </p:cNvPr>
          <p:cNvPicPr>
            <a:picLocks noChangeAspect="1"/>
          </p:cNvPicPr>
          <p:nvPr/>
        </p:nvPicPr>
        <p:blipFill rotWithShape="1">
          <a:blip r:embed="rId3"/>
          <a:srcRect l="2881" t="1752" r="4378" b="-522"/>
          <a:stretch/>
        </p:blipFill>
        <p:spPr>
          <a:xfrm>
            <a:off x="2611807" y="1566118"/>
            <a:ext cx="7772400" cy="4850652"/>
          </a:xfrm>
          <a:prstGeom prst="rect">
            <a:avLst/>
          </a:prstGeom>
        </p:spPr>
      </p:pic>
    </p:spTree>
    <p:extLst>
      <p:ext uri="{BB962C8B-B14F-4D97-AF65-F5344CB8AC3E}">
        <p14:creationId xmlns:p14="http://schemas.microsoft.com/office/powerpoint/2010/main" val="1623180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D6DF8-9762-E7A8-8027-224FD1AE1A05}"/>
              </a:ext>
            </a:extLst>
          </p:cNvPr>
          <p:cNvSpPr>
            <a:spLocks noGrp="1"/>
          </p:cNvSpPr>
          <p:nvPr>
            <p:ph type="title"/>
          </p:nvPr>
        </p:nvSpPr>
        <p:spPr/>
        <p:txBody>
          <a:bodyPr/>
          <a:lstStyle/>
          <a:p>
            <a:pPr algn="l"/>
            <a:r>
              <a:rPr lang="en-US" dirty="0">
                <a:latin typeface="Aharoni" panose="02010803020104030203" pitchFamily="2" charset="-79"/>
                <a:cs typeface="Aharoni" panose="02010803020104030203" pitchFamily="2" charset="-79"/>
              </a:rPr>
              <a:t>Eggs vs. Poultry</a:t>
            </a:r>
          </a:p>
        </p:txBody>
      </p:sp>
      <p:pic>
        <p:nvPicPr>
          <p:cNvPr id="5" name="Picture 4" descr="A graph with numbers and lines&#10;&#10;Description automatically generated">
            <a:extLst>
              <a:ext uri="{FF2B5EF4-FFF2-40B4-BE49-F238E27FC236}">
                <a16:creationId xmlns:a16="http://schemas.microsoft.com/office/drawing/2014/main" id="{C1F7A969-A5DE-230E-3449-B1CD2979B04E}"/>
              </a:ext>
            </a:extLst>
          </p:cNvPr>
          <p:cNvPicPr>
            <a:picLocks noChangeAspect="1"/>
          </p:cNvPicPr>
          <p:nvPr/>
        </p:nvPicPr>
        <p:blipFill>
          <a:blip r:embed="rId3"/>
          <a:stretch>
            <a:fillRect/>
          </a:stretch>
        </p:blipFill>
        <p:spPr>
          <a:xfrm>
            <a:off x="2611808" y="1600200"/>
            <a:ext cx="7772400" cy="4663440"/>
          </a:xfrm>
          <a:prstGeom prst="rect">
            <a:avLst/>
          </a:prstGeom>
        </p:spPr>
      </p:pic>
    </p:spTree>
    <p:extLst>
      <p:ext uri="{BB962C8B-B14F-4D97-AF65-F5344CB8AC3E}">
        <p14:creationId xmlns:p14="http://schemas.microsoft.com/office/powerpoint/2010/main" val="2210265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D968-8E63-F92E-9655-4BB1E99EFC0A}"/>
              </a:ext>
            </a:extLst>
          </p:cNvPr>
          <p:cNvSpPr>
            <a:spLocks noGrp="1"/>
          </p:cNvSpPr>
          <p:nvPr>
            <p:ph type="title"/>
          </p:nvPr>
        </p:nvSpPr>
        <p:spPr/>
        <p:txBody>
          <a:bodyPr/>
          <a:lstStyle/>
          <a:p>
            <a:pPr algn="l"/>
            <a:r>
              <a:rPr lang="en-US" dirty="0">
                <a:latin typeface="Aharoni" panose="02010803020104030203" pitchFamily="2" charset="-79"/>
                <a:cs typeface="Aharoni" panose="02010803020104030203" pitchFamily="2" charset="-79"/>
              </a:rPr>
              <a:t>Fruits vs. Vegetables</a:t>
            </a:r>
          </a:p>
        </p:txBody>
      </p:sp>
      <p:pic>
        <p:nvPicPr>
          <p:cNvPr id="5" name="Picture 4" descr="A graph with green and orange lines&#10;&#10;Description automatically generated">
            <a:extLst>
              <a:ext uri="{FF2B5EF4-FFF2-40B4-BE49-F238E27FC236}">
                <a16:creationId xmlns:a16="http://schemas.microsoft.com/office/drawing/2014/main" id="{BA6F6BA1-A3D8-56C1-DE67-61BB4F62E89B}"/>
              </a:ext>
            </a:extLst>
          </p:cNvPr>
          <p:cNvPicPr>
            <a:picLocks noChangeAspect="1"/>
          </p:cNvPicPr>
          <p:nvPr/>
        </p:nvPicPr>
        <p:blipFill>
          <a:blip r:embed="rId3"/>
          <a:stretch>
            <a:fillRect/>
          </a:stretch>
        </p:blipFill>
        <p:spPr>
          <a:xfrm>
            <a:off x="2611808" y="1558715"/>
            <a:ext cx="7772400" cy="4663440"/>
          </a:xfrm>
          <a:prstGeom prst="rect">
            <a:avLst/>
          </a:prstGeom>
        </p:spPr>
      </p:pic>
    </p:spTree>
    <p:extLst>
      <p:ext uri="{BB962C8B-B14F-4D97-AF65-F5344CB8AC3E}">
        <p14:creationId xmlns:p14="http://schemas.microsoft.com/office/powerpoint/2010/main" val="3022818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D5B4BBF1-5997-8516-1361-2273220E52F4}"/>
              </a:ext>
            </a:extLst>
          </p:cNvPr>
          <p:cNvPicPr>
            <a:picLocks noChangeAspect="1"/>
          </p:cNvPicPr>
          <p:nvPr/>
        </p:nvPicPr>
        <p:blipFill rotWithShape="1">
          <a:blip r:embed="rId4">
            <a:alphaModFix amt="35000"/>
          </a:blip>
          <a:srcRect r="3"/>
          <a:stretch/>
        </p:blipFill>
        <p:spPr>
          <a:xfrm>
            <a:off x="19965" y="-2"/>
            <a:ext cx="12191695" cy="6858000"/>
          </a:xfrm>
          <a:prstGeom prst="rect">
            <a:avLst/>
          </a:prstGeom>
        </p:spPr>
      </p:pic>
      <p:pic>
        <p:nvPicPr>
          <p:cNvPr id="26" name="Picture 25">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8E137806-8EA4-9DB6-4145-778E218989BF}"/>
              </a:ext>
            </a:extLst>
          </p:cNvPr>
          <p:cNvSpPr>
            <a:spLocks noGrp="1"/>
          </p:cNvSpPr>
          <p:nvPr>
            <p:ph type="title"/>
          </p:nvPr>
        </p:nvSpPr>
        <p:spPr>
          <a:xfrm>
            <a:off x="2292054" y="3428998"/>
            <a:ext cx="5816024" cy="2623459"/>
          </a:xfrm>
        </p:spPr>
        <p:txBody>
          <a:bodyPr vert="horz" lIns="91440" tIns="45720" rIns="91440" bIns="45720" rtlCol="0" anchor="t">
            <a:normAutofit fontScale="90000"/>
          </a:bodyPr>
          <a:lstStyle/>
          <a:p>
            <a:r>
              <a:rPr lang="en-US" sz="4600" dirty="0">
                <a:latin typeface="Aharoni" panose="02010803020104030203" pitchFamily="2" charset="-79"/>
                <a:cs typeface="Aharoni" panose="02010803020104030203" pitchFamily="2" charset="-79"/>
              </a:rPr>
              <a:t>Where and when did we see the greatest variations in inflation for grocery items?</a:t>
            </a:r>
          </a:p>
        </p:txBody>
      </p:sp>
      <p:sp>
        <p:nvSpPr>
          <p:cNvPr id="28" name="Rectangle 27">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19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D91C-7DAB-E35B-F396-5BAFC1280DCD}"/>
              </a:ext>
            </a:extLst>
          </p:cNvPr>
          <p:cNvSpPr>
            <a:spLocks noGrp="1"/>
          </p:cNvSpPr>
          <p:nvPr>
            <p:ph type="title"/>
          </p:nvPr>
        </p:nvSpPr>
        <p:spPr/>
        <p:txBody>
          <a:bodyPr/>
          <a:lstStyle/>
          <a:p>
            <a:pPr algn="l"/>
            <a:r>
              <a:rPr lang="en-US" dirty="0">
                <a:latin typeface="Aharoni" panose="02010803020104030203" pitchFamily="2" charset="-79"/>
                <a:cs typeface="Aharoni" panose="02010803020104030203" pitchFamily="2" charset="-79"/>
              </a:rPr>
              <a:t>5 Greatest Percent Changes</a:t>
            </a:r>
          </a:p>
        </p:txBody>
      </p:sp>
      <p:pic>
        <p:nvPicPr>
          <p:cNvPr id="6" name="Picture 5" descr="A graph showing a number of food&#10;&#10;Description automatically generated with medium confidence">
            <a:extLst>
              <a:ext uri="{FF2B5EF4-FFF2-40B4-BE49-F238E27FC236}">
                <a16:creationId xmlns:a16="http://schemas.microsoft.com/office/drawing/2014/main" id="{F8E4B30A-ABE0-5B44-FBB0-31B4550A3CAE}"/>
              </a:ext>
            </a:extLst>
          </p:cNvPr>
          <p:cNvPicPr>
            <a:picLocks noChangeAspect="1"/>
          </p:cNvPicPr>
          <p:nvPr/>
        </p:nvPicPr>
        <p:blipFill rotWithShape="1">
          <a:blip r:embed="rId3"/>
          <a:srcRect l="5172" t="8653" r="5172" b="2311"/>
          <a:stretch/>
        </p:blipFill>
        <p:spPr>
          <a:xfrm>
            <a:off x="2377655" y="1450218"/>
            <a:ext cx="7724178" cy="5113867"/>
          </a:xfrm>
          <a:prstGeom prst="rect">
            <a:avLst/>
          </a:prstGeom>
        </p:spPr>
      </p:pic>
    </p:spTree>
    <p:extLst>
      <p:ext uri="{BB962C8B-B14F-4D97-AF65-F5344CB8AC3E}">
        <p14:creationId xmlns:p14="http://schemas.microsoft.com/office/powerpoint/2010/main" val="1877449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BE0D-3441-DF0C-7272-00979F0C3480}"/>
              </a:ext>
            </a:extLst>
          </p:cNvPr>
          <p:cNvSpPr>
            <a:spLocks noGrp="1"/>
          </p:cNvSpPr>
          <p:nvPr>
            <p:ph type="title"/>
          </p:nvPr>
        </p:nvSpPr>
        <p:spPr/>
        <p:txBody>
          <a:bodyPr/>
          <a:lstStyle/>
          <a:p>
            <a:pPr algn="l"/>
            <a:r>
              <a:rPr lang="en-US" dirty="0">
                <a:latin typeface="Aharoni" panose="02010803020104030203" pitchFamily="2" charset="-79"/>
                <a:cs typeface="Aharoni" panose="02010803020104030203" pitchFamily="2" charset="-79"/>
              </a:rPr>
              <a:t>CPI Changes</a:t>
            </a:r>
          </a:p>
        </p:txBody>
      </p:sp>
      <p:pic>
        <p:nvPicPr>
          <p:cNvPr id="4" name="Content Placeholder 4">
            <a:extLst>
              <a:ext uri="{FF2B5EF4-FFF2-40B4-BE49-F238E27FC236}">
                <a16:creationId xmlns:a16="http://schemas.microsoft.com/office/drawing/2014/main" id="{8F6E7DB5-A47A-D7F0-4EAD-B4D4FFE92621}"/>
              </a:ext>
            </a:extLst>
          </p:cNvPr>
          <p:cNvPicPr>
            <a:picLocks noChangeAspect="1"/>
          </p:cNvPicPr>
          <p:nvPr/>
        </p:nvPicPr>
        <p:blipFill>
          <a:blip r:embed="rId2"/>
          <a:stretch>
            <a:fillRect/>
          </a:stretch>
        </p:blipFill>
        <p:spPr>
          <a:xfrm>
            <a:off x="2266326" y="1502229"/>
            <a:ext cx="8390029" cy="5034018"/>
          </a:xfrm>
          <a:prstGeom prst="rect">
            <a:avLst/>
          </a:prstGeom>
        </p:spPr>
      </p:pic>
    </p:spTree>
    <p:extLst>
      <p:ext uri="{BB962C8B-B14F-4D97-AF65-F5344CB8AC3E}">
        <p14:creationId xmlns:p14="http://schemas.microsoft.com/office/powerpoint/2010/main" val="3237472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4961F17-D0E4-4576-8697-C062B28F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2DF1AEC-0327-4A10-AED3-E227ACAEBC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 name="Picture 17">
            <a:extLst>
              <a:ext uri="{FF2B5EF4-FFF2-40B4-BE49-F238E27FC236}">
                <a16:creationId xmlns:a16="http://schemas.microsoft.com/office/drawing/2014/main" id="{C839742D-6F41-4E7D-9C32-1D9825B40F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 name="Rectangle 19">
            <a:extLst>
              <a:ext uri="{FF2B5EF4-FFF2-40B4-BE49-F238E27FC236}">
                <a16:creationId xmlns:a16="http://schemas.microsoft.com/office/drawing/2014/main" id="{5F3ADA23-8B3C-4029-923E-81303CBE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9EAE543-FFF6-43C7-AD71-A9856C6E7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E1EC8-2BFD-9664-EFD4-13F3E156A2B1}"/>
              </a:ext>
            </a:extLst>
          </p:cNvPr>
          <p:cNvSpPr>
            <a:spLocks noGrp="1"/>
          </p:cNvSpPr>
          <p:nvPr>
            <p:ph type="title"/>
          </p:nvPr>
        </p:nvSpPr>
        <p:spPr>
          <a:xfrm>
            <a:off x="7041931" y="653901"/>
            <a:ext cx="3024722" cy="1249344"/>
          </a:xfrm>
        </p:spPr>
        <p:txBody>
          <a:bodyPr vert="horz" lIns="91440" tIns="45720" rIns="91440" bIns="45720" rtlCol="0" anchor="t">
            <a:normAutofit/>
          </a:bodyPr>
          <a:lstStyle/>
          <a:p>
            <a:pPr algn="l"/>
            <a:r>
              <a:rPr lang="en-US" sz="2800" dirty="0">
                <a:latin typeface="Aharoni" panose="02010803020104030203" pitchFamily="2" charset="-79"/>
                <a:cs typeface="Aharoni" panose="02010803020104030203" pitchFamily="2" charset="-79"/>
              </a:rPr>
              <a:t>Well… What happened?</a:t>
            </a:r>
          </a:p>
        </p:txBody>
      </p:sp>
      <p:pic>
        <p:nvPicPr>
          <p:cNvPr id="10" name="Picture 9" descr="Codes on papers">
            <a:extLst>
              <a:ext uri="{FF2B5EF4-FFF2-40B4-BE49-F238E27FC236}">
                <a16:creationId xmlns:a16="http://schemas.microsoft.com/office/drawing/2014/main" id="{57A43BDF-3AA2-B6B3-ACCC-56E20D3AE20F}"/>
              </a:ext>
            </a:extLst>
          </p:cNvPr>
          <p:cNvPicPr>
            <a:picLocks noChangeAspect="1"/>
          </p:cNvPicPr>
          <p:nvPr/>
        </p:nvPicPr>
        <p:blipFill rotWithShape="1">
          <a:blip r:embed="rId5"/>
          <a:srcRect l="23868" r="21919" b="-2"/>
          <a:stretch/>
        </p:blipFill>
        <p:spPr>
          <a:xfrm>
            <a:off x="1005401" y="227"/>
            <a:ext cx="5569814" cy="6858000"/>
          </a:xfrm>
          <a:prstGeom prst="rect">
            <a:avLst/>
          </a:prstGeom>
          <a:ln w="12700">
            <a:solidFill>
              <a:schemeClr val="tx1"/>
            </a:solidFill>
          </a:ln>
        </p:spPr>
      </p:pic>
      <p:sp>
        <p:nvSpPr>
          <p:cNvPr id="24" name="Rectangle 23">
            <a:extLst>
              <a:ext uri="{FF2B5EF4-FFF2-40B4-BE49-F238E27FC236}">
                <a16:creationId xmlns:a16="http://schemas.microsoft.com/office/drawing/2014/main" id="{8D7E355E-8304-4C50-B384-7DAC68D87C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BEC8CE-B3A3-3DB7-1DE0-E22AF5EC1E92}"/>
              </a:ext>
            </a:extLst>
          </p:cNvPr>
          <p:cNvSpPr txBox="1"/>
          <p:nvPr/>
        </p:nvSpPr>
        <p:spPr>
          <a:xfrm>
            <a:off x="6556210" y="2509116"/>
            <a:ext cx="4812451" cy="3944969"/>
          </a:xfrm>
          <a:prstGeom prst="rect">
            <a:avLst/>
          </a:prstGeom>
        </p:spPr>
        <p:txBody>
          <a:bodyPr vert="horz" lIns="91440" tIns="45720" rIns="91440" bIns="45720" rtlCol="0" anchor="ctr">
            <a:noAutofit/>
          </a:bodyPr>
          <a:lstStyle/>
          <a:p>
            <a:pPr marL="285750" indent="-285750" defTabSz="914400">
              <a:lnSpc>
                <a:spcPct val="110000"/>
              </a:lnSpc>
              <a:spcBef>
                <a:spcPts val="0"/>
              </a:spcBef>
              <a:spcAft>
                <a:spcPts val="600"/>
              </a:spcAft>
              <a:buClr>
                <a:schemeClr val="accent6"/>
              </a:buClr>
              <a:buSzPct val="90000"/>
              <a:buFont typeface="Wingdings" panose="05000000000000000000" pitchFamily="2" charset="2"/>
              <a:buChar char="§"/>
            </a:pPr>
            <a:r>
              <a:rPr lang="en-US" b="0" i="0" u="none" strike="noStrike" dirty="0"/>
              <a:t>Late 70’s inflation cause by</a:t>
            </a:r>
          </a:p>
          <a:p>
            <a:pPr marL="285750" indent="-285750" defTabSz="914400">
              <a:lnSpc>
                <a:spcPct val="110000"/>
              </a:lnSpc>
              <a:spcBef>
                <a:spcPts val="0"/>
              </a:spcBef>
              <a:spcAft>
                <a:spcPts val="600"/>
              </a:spcAft>
              <a:buClr>
                <a:schemeClr val="accent6"/>
              </a:buClr>
              <a:buSzPct val="90000"/>
              <a:buFont typeface="Wingdings" panose="05000000000000000000" pitchFamily="2" charset="2"/>
              <a:buChar char="§"/>
            </a:pPr>
            <a:endParaRPr lang="en-US" b="0" dirty="0"/>
          </a:p>
          <a:p>
            <a:pPr marL="285750" indent="-285750" defTabSz="914400">
              <a:lnSpc>
                <a:spcPct val="110000"/>
              </a:lnSpc>
              <a:spcBef>
                <a:spcPts val="0"/>
              </a:spcBef>
              <a:spcAft>
                <a:spcPts val="600"/>
              </a:spcAft>
              <a:buClr>
                <a:schemeClr val="accent6"/>
              </a:buClr>
              <a:buSzPct val="90000"/>
              <a:buFont typeface="Wingdings" panose="05000000000000000000" pitchFamily="2" charset="2"/>
              <a:buChar char="§"/>
            </a:pPr>
            <a:r>
              <a:rPr lang="en-US" b="0" i="0" u="none" strike="noStrike" dirty="0"/>
              <a:t>Skyrocketing oil prices</a:t>
            </a:r>
          </a:p>
          <a:p>
            <a:pPr marL="285750" indent="-285750" defTabSz="914400">
              <a:lnSpc>
                <a:spcPct val="110000"/>
              </a:lnSpc>
              <a:spcBef>
                <a:spcPts val="0"/>
              </a:spcBef>
              <a:spcAft>
                <a:spcPts val="600"/>
              </a:spcAft>
              <a:buClr>
                <a:schemeClr val="accent6"/>
              </a:buClr>
              <a:buSzPct val="90000"/>
              <a:buFont typeface="Wingdings" panose="05000000000000000000" pitchFamily="2" charset="2"/>
              <a:buChar char="§"/>
            </a:pPr>
            <a:endParaRPr lang="en-US" b="0" dirty="0"/>
          </a:p>
          <a:p>
            <a:pPr marL="285750" indent="-285750" defTabSz="914400">
              <a:lnSpc>
                <a:spcPct val="110000"/>
              </a:lnSpc>
              <a:spcBef>
                <a:spcPts val="0"/>
              </a:spcBef>
              <a:spcAft>
                <a:spcPts val="600"/>
              </a:spcAft>
              <a:buClr>
                <a:schemeClr val="accent6"/>
              </a:buClr>
              <a:buSzPct val="90000"/>
              <a:buFont typeface="Wingdings" panose="05000000000000000000" pitchFamily="2" charset="2"/>
              <a:buChar char="§"/>
            </a:pPr>
            <a:r>
              <a:rPr lang="en-US" b="0" i="0" u="none" strike="noStrike" dirty="0"/>
              <a:t>Meat prices</a:t>
            </a:r>
          </a:p>
          <a:p>
            <a:pPr marL="285750" indent="-285750" defTabSz="914400">
              <a:lnSpc>
                <a:spcPct val="110000"/>
              </a:lnSpc>
              <a:spcBef>
                <a:spcPts val="0"/>
              </a:spcBef>
              <a:spcAft>
                <a:spcPts val="600"/>
              </a:spcAft>
              <a:buClr>
                <a:schemeClr val="accent6"/>
              </a:buClr>
              <a:buSzPct val="90000"/>
              <a:buFont typeface="Wingdings" panose="05000000000000000000" pitchFamily="2" charset="2"/>
              <a:buChar char="§"/>
            </a:pPr>
            <a:endParaRPr lang="en-US" b="0" dirty="0"/>
          </a:p>
          <a:p>
            <a:pPr marL="285750" indent="-285750" defTabSz="914400">
              <a:lnSpc>
                <a:spcPct val="110000"/>
              </a:lnSpc>
              <a:spcBef>
                <a:spcPts val="0"/>
              </a:spcBef>
              <a:spcAft>
                <a:spcPts val="600"/>
              </a:spcAft>
              <a:buClr>
                <a:schemeClr val="accent6"/>
              </a:buClr>
              <a:buSzPct val="90000"/>
              <a:buFont typeface="Wingdings" panose="05000000000000000000" pitchFamily="2" charset="2"/>
              <a:buChar char="§"/>
            </a:pPr>
            <a:r>
              <a:rPr lang="en-US" b="0" i="0" u="none" strike="noStrike" dirty="0"/>
              <a:t>Lifting of Nixon era price freezes</a:t>
            </a:r>
          </a:p>
          <a:p>
            <a:pPr marL="285750" indent="-285750" defTabSz="914400">
              <a:lnSpc>
                <a:spcPct val="110000"/>
              </a:lnSpc>
              <a:spcBef>
                <a:spcPts val="0"/>
              </a:spcBef>
              <a:spcAft>
                <a:spcPts val="600"/>
              </a:spcAft>
              <a:buClr>
                <a:schemeClr val="accent6"/>
              </a:buClr>
              <a:buSzPct val="90000"/>
              <a:buFont typeface="Wingdings" panose="05000000000000000000" pitchFamily="2" charset="2"/>
              <a:buChar char="§"/>
            </a:pPr>
            <a:endParaRPr lang="en-US" b="0" dirty="0"/>
          </a:p>
          <a:p>
            <a:pPr marL="285750" indent="-285750" defTabSz="914400">
              <a:lnSpc>
                <a:spcPct val="110000"/>
              </a:lnSpc>
              <a:spcBef>
                <a:spcPts val="0"/>
              </a:spcBef>
              <a:spcAft>
                <a:spcPts val="600"/>
              </a:spcAft>
              <a:buClr>
                <a:schemeClr val="accent6"/>
              </a:buClr>
              <a:buSzPct val="90000"/>
              <a:buFont typeface="Wingdings" panose="05000000000000000000" pitchFamily="2" charset="2"/>
              <a:buChar char="§"/>
            </a:pPr>
            <a:r>
              <a:rPr lang="en-US" b="0" i="0" u="none" strike="noStrike" dirty="0"/>
              <a:t>Steep inflation ended because interest rates were raised to 20% by Fed chairman Paul Volcker</a:t>
            </a:r>
            <a:endParaRPr lang="en-US" b="0" dirty="0"/>
          </a:p>
          <a:p>
            <a:pPr defTabSz="914400">
              <a:lnSpc>
                <a:spcPct val="110000"/>
              </a:lnSpc>
              <a:spcAft>
                <a:spcPts val="600"/>
              </a:spcAft>
              <a:buClr>
                <a:schemeClr val="accent6"/>
              </a:buClr>
              <a:buSzPct val="90000"/>
            </a:pPr>
            <a:br>
              <a:rPr lang="en-US" dirty="0"/>
            </a:br>
            <a:endParaRPr lang="en-US" dirty="0"/>
          </a:p>
        </p:txBody>
      </p:sp>
      <p:sp>
        <p:nvSpPr>
          <p:cNvPr id="26" name="Rectangle 25">
            <a:extLst>
              <a:ext uri="{FF2B5EF4-FFF2-40B4-BE49-F238E27FC236}">
                <a16:creationId xmlns:a16="http://schemas.microsoft.com/office/drawing/2014/main" id="{0178E784-3C81-4963-ACD9-58EF41CE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210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7B08B2-0DA5-4B7F-A47D-5C15ECFB0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gnifying glass on clear background">
            <a:extLst>
              <a:ext uri="{FF2B5EF4-FFF2-40B4-BE49-F238E27FC236}">
                <a16:creationId xmlns:a16="http://schemas.microsoft.com/office/drawing/2014/main" id="{304BF25F-730E-2500-5DAE-31FA6C71C21D}"/>
              </a:ext>
            </a:extLst>
          </p:cNvPr>
          <p:cNvPicPr>
            <a:picLocks noChangeAspect="1"/>
          </p:cNvPicPr>
          <p:nvPr/>
        </p:nvPicPr>
        <p:blipFill rotWithShape="1">
          <a:blip r:embed="rId4"/>
          <a:srcRect t="6663" r="9091" b="16725"/>
          <a:stretch/>
        </p:blipFill>
        <p:spPr>
          <a:xfrm>
            <a:off x="20" y="227"/>
            <a:ext cx="12191675" cy="6858000"/>
          </a:xfrm>
          <a:prstGeom prst="rect">
            <a:avLst/>
          </a:prstGeom>
        </p:spPr>
      </p:pic>
      <p:pic>
        <p:nvPicPr>
          <p:cNvPr id="29" name="Picture 28">
            <a:extLst>
              <a:ext uri="{FF2B5EF4-FFF2-40B4-BE49-F238E27FC236}">
                <a16:creationId xmlns:a16="http://schemas.microsoft.com/office/drawing/2014/main" id="{19C770FC-6D2D-4B73-8219-CFEB0B146F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2DD31FDA-BCB5-4B8D-8FB8-8CCF019C9F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590A298A-601D-412F-9A93-09DCA9DBE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474A3CD-596C-4FAC-8913-C98848CD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6A99299-7151-43AF-94CF-2ADA8412B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443147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46CC9-A7C7-3D62-5989-CA999C118F75}"/>
              </a:ext>
            </a:extLst>
          </p:cNvPr>
          <p:cNvSpPr>
            <a:spLocks noGrp="1"/>
          </p:cNvSpPr>
          <p:nvPr>
            <p:ph type="title"/>
          </p:nvPr>
        </p:nvSpPr>
        <p:spPr>
          <a:xfrm>
            <a:off x="1422158" y="497483"/>
            <a:ext cx="3212523" cy="1298659"/>
          </a:xfrm>
        </p:spPr>
        <p:txBody>
          <a:bodyPr vert="horz" lIns="91440" tIns="45720" rIns="91440" bIns="45720" rtlCol="0" anchor="t">
            <a:normAutofit/>
          </a:bodyPr>
          <a:lstStyle/>
          <a:p>
            <a:pPr algn="l"/>
            <a:r>
              <a:rPr lang="en-US" sz="2600" dirty="0">
                <a:latin typeface="Aharoni" panose="02010803020104030203" pitchFamily="2" charset="-79"/>
                <a:cs typeface="Aharoni" panose="02010803020104030203" pitchFamily="2" charset="-79"/>
              </a:rPr>
              <a:t>What would we do if we had more time?</a:t>
            </a:r>
          </a:p>
        </p:txBody>
      </p:sp>
      <p:sp>
        <p:nvSpPr>
          <p:cNvPr id="4" name="TextBox 3">
            <a:extLst>
              <a:ext uri="{FF2B5EF4-FFF2-40B4-BE49-F238E27FC236}">
                <a16:creationId xmlns:a16="http://schemas.microsoft.com/office/drawing/2014/main" id="{5662CF74-B7AD-2DF6-A2CD-2BE70A86BDB1}"/>
              </a:ext>
            </a:extLst>
          </p:cNvPr>
          <p:cNvSpPr txBox="1"/>
          <p:nvPr/>
        </p:nvSpPr>
        <p:spPr>
          <a:xfrm>
            <a:off x="1102771" y="2104975"/>
            <a:ext cx="4148800" cy="3878243"/>
          </a:xfrm>
          <a:prstGeom prst="rect">
            <a:avLst/>
          </a:prstGeom>
        </p:spPr>
        <p:txBody>
          <a:bodyPr vert="horz" lIns="91440" tIns="45720" rIns="91440" bIns="45720" rtlCol="0" anchor="ctr">
            <a:normAutofit/>
          </a:bodyPr>
          <a:lstStyle/>
          <a:p>
            <a:pPr marL="285750" indent="-285750" defTabSz="914400">
              <a:lnSpc>
                <a:spcPct val="110000"/>
              </a:lnSpc>
              <a:spcAft>
                <a:spcPts val="600"/>
              </a:spcAft>
              <a:buClr>
                <a:schemeClr val="accent6"/>
              </a:buClr>
              <a:buSzPct val="90000"/>
              <a:buFont typeface="Wingdings" panose="05000000000000000000" pitchFamily="2" charset="2"/>
              <a:buChar char="§"/>
            </a:pPr>
            <a:r>
              <a:rPr lang="en-US" dirty="0"/>
              <a:t>More research</a:t>
            </a:r>
          </a:p>
          <a:p>
            <a:pPr marL="742950" lvl="1" indent="-285750" defTabSz="914400">
              <a:lnSpc>
                <a:spcPct val="110000"/>
              </a:lnSpc>
              <a:spcAft>
                <a:spcPts val="600"/>
              </a:spcAft>
              <a:buClr>
                <a:schemeClr val="accent6"/>
              </a:buClr>
              <a:buSzPct val="90000"/>
              <a:buFont typeface="Wingdings" panose="05000000000000000000" pitchFamily="2" charset="2"/>
              <a:buChar char="§"/>
            </a:pPr>
            <a:r>
              <a:rPr lang="en-US" dirty="0"/>
              <a:t>Compared things that assumed would have more correlation, would like to examine more</a:t>
            </a:r>
          </a:p>
          <a:p>
            <a:pPr marL="742950" lvl="1" indent="-285750" defTabSz="914400">
              <a:lnSpc>
                <a:spcPct val="110000"/>
              </a:lnSpc>
              <a:spcAft>
                <a:spcPts val="600"/>
              </a:spcAft>
              <a:buClr>
                <a:schemeClr val="accent6"/>
              </a:buClr>
              <a:buSzPct val="90000"/>
              <a:buFont typeface="Wingdings" panose="05000000000000000000" pitchFamily="2" charset="2"/>
              <a:buChar char="§"/>
            </a:pPr>
            <a:endParaRPr lang="en-US" dirty="0"/>
          </a:p>
          <a:p>
            <a:pPr marL="285750" indent="-285750" defTabSz="914400">
              <a:lnSpc>
                <a:spcPct val="110000"/>
              </a:lnSpc>
              <a:spcAft>
                <a:spcPts val="600"/>
              </a:spcAft>
              <a:buClr>
                <a:schemeClr val="accent6"/>
              </a:buClr>
              <a:buSzPct val="90000"/>
              <a:buFont typeface="Wingdings" panose="05000000000000000000" pitchFamily="2" charset="2"/>
              <a:buChar char="§"/>
            </a:pPr>
            <a:r>
              <a:rPr lang="en-US" dirty="0"/>
              <a:t>Make predictions</a:t>
            </a:r>
          </a:p>
          <a:p>
            <a:pPr marL="285750" indent="-285750" defTabSz="914400">
              <a:lnSpc>
                <a:spcPct val="110000"/>
              </a:lnSpc>
              <a:spcAft>
                <a:spcPts val="600"/>
              </a:spcAft>
              <a:buClr>
                <a:schemeClr val="accent6"/>
              </a:buClr>
              <a:buSzPct val="90000"/>
              <a:buFont typeface="Wingdings" panose="05000000000000000000" pitchFamily="2" charset="2"/>
              <a:buChar char="§"/>
            </a:pPr>
            <a:endParaRPr lang="en-US" dirty="0"/>
          </a:p>
          <a:p>
            <a:pPr marL="285750" indent="-285750" defTabSz="914400">
              <a:lnSpc>
                <a:spcPct val="110000"/>
              </a:lnSpc>
              <a:spcAft>
                <a:spcPts val="600"/>
              </a:spcAft>
              <a:buClr>
                <a:schemeClr val="accent6"/>
              </a:buClr>
              <a:buSzPct val="90000"/>
              <a:buFont typeface="Wingdings" panose="05000000000000000000" pitchFamily="2" charset="2"/>
              <a:buChar char="§"/>
            </a:pPr>
            <a:r>
              <a:rPr lang="en-US" dirty="0"/>
              <a:t>Potentially use findings to provide recommendations for stores and/or restaurants</a:t>
            </a:r>
          </a:p>
          <a:p>
            <a:pPr marL="285750" indent="-285750" defTabSz="914400">
              <a:lnSpc>
                <a:spcPct val="110000"/>
              </a:lnSpc>
              <a:spcAft>
                <a:spcPts val="600"/>
              </a:spcAft>
              <a:buClr>
                <a:schemeClr val="accent6"/>
              </a:buClr>
              <a:buSzPct val="90000"/>
              <a:buFont typeface="Wingdings" panose="05000000000000000000" pitchFamily="2" charset="2"/>
              <a:buChar char="§"/>
            </a:pPr>
            <a:endParaRPr lang="en-US" dirty="0"/>
          </a:p>
          <a:p>
            <a:pPr defTabSz="914400">
              <a:lnSpc>
                <a:spcPct val="110000"/>
              </a:lnSpc>
              <a:spcAft>
                <a:spcPts val="600"/>
              </a:spcAft>
              <a:buClr>
                <a:schemeClr val="accent6"/>
              </a:buClr>
              <a:buSzPct val="90000"/>
              <a:buFont typeface="Wingdings" panose="05000000000000000000" pitchFamily="2" charset="2"/>
              <a:buChar char="§"/>
            </a:pPr>
            <a:endParaRPr lang="en-US" dirty="0"/>
          </a:p>
        </p:txBody>
      </p:sp>
      <p:sp>
        <p:nvSpPr>
          <p:cNvPr id="39" name="Rectangle 38">
            <a:extLst>
              <a:ext uri="{FF2B5EF4-FFF2-40B4-BE49-F238E27FC236}">
                <a16:creationId xmlns:a16="http://schemas.microsoft.com/office/drawing/2014/main" id="{09BB4655-F250-4A6F-9526-13AFF6118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755"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97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pic>
        <p:nvPicPr>
          <p:cNvPr id="4" name="Picture 3" descr="Many question marks on black background">
            <a:extLst>
              <a:ext uri="{FF2B5EF4-FFF2-40B4-BE49-F238E27FC236}">
                <a16:creationId xmlns:a16="http://schemas.microsoft.com/office/drawing/2014/main" id="{06D2E32F-9AE7-1333-B10C-FCF364DC5A36}"/>
              </a:ext>
            </a:extLst>
          </p:cNvPr>
          <p:cNvPicPr>
            <a:picLocks noChangeAspect="1"/>
          </p:cNvPicPr>
          <p:nvPr/>
        </p:nvPicPr>
        <p:blipFill rotWithShape="1">
          <a:blip r:embed="rId5"/>
          <a:srcRect t="7784" r="-1" b="-1"/>
          <a:stretch/>
        </p:blipFill>
        <p:spPr>
          <a:xfrm>
            <a:off x="0" y="0"/>
            <a:ext cx="12191675" cy="6858000"/>
          </a:xfrm>
          <a:prstGeom prst="rect">
            <a:avLst/>
          </a:prstGeom>
        </p:spPr>
      </p:pic>
      <p:pic>
        <p:nvPicPr>
          <p:cNvPr id="22" name="Picture 21">
            <a:extLst>
              <a:ext uri="{FF2B5EF4-FFF2-40B4-BE49-F238E27FC236}">
                <a16:creationId xmlns:a16="http://schemas.microsoft.com/office/drawing/2014/main" id="{97E95E2F-46AB-4CC1-B3EC-E895B83649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4" name="Picture 23">
            <a:extLst>
              <a:ext uri="{FF2B5EF4-FFF2-40B4-BE49-F238E27FC236}">
                <a16:creationId xmlns:a16="http://schemas.microsoft.com/office/drawing/2014/main" id="{948DAB23-6C4D-4138-8D67-DC09574BC8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6" name="Rectangle 25">
            <a:extLst>
              <a:ext uri="{FF2B5EF4-FFF2-40B4-BE49-F238E27FC236}">
                <a16:creationId xmlns:a16="http://schemas.microsoft.com/office/drawing/2014/main" id="{27F7FCF9-9DC8-4809-ABA1-9E838A2C2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DABCB5-7B43-4F1E-A92D-40B7FC42C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068540E-7885-4861-BD0F-31569004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4BECE-D42B-55F6-CD25-F8EE9626F47C}"/>
              </a:ext>
            </a:extLst>
          </p:cNvPr>
          <p:cNvSpPr>
            <a:spLocks noGrp="1"/>
          </p:cNvSpPr>
          <p:nvPr>
            <p:ph type="title"/>
          </p:nvPr>
        </p:nvSpPr>
        <p:spPr>
          <a:xfrm>
            <a:off x="1741815" y="3279181"/>
            <a:ext cx="4128142" cy="2268559"/>
          </a:xfrm>
        </p:spPr>
        <p:txBody>
          <a:bodyPr vert="horz" lIns="91440" tIns="45720" rIns="91440" bIns="45720" rtlCol="0" anchor="t">
            <a:normAutofit/>
          </a:bodyPr>
          <a:lstStyle/>
          <a:p>
            <a:r>
              <a:rPr lang="en-US" sz="6000" dirty="0"/>
              <a:t>Questions?</a:t>
            </a:r>
          </a:p>
        </p:txBody>
      </p:sp>
      <p:sp>
        <p:nvSpPr>
          <p:cNvPr id="32" name="Rectangle 31">
            <a:extLst>
              <a:ext uri="{FF2B5EF4-FFF2-40B4-BE49-F238E27FC236}">
                <a16:creationId xmlns:a16="http://schemas.microsoft.com/office/drawing/2014/main" id="{803A8740-FDD5-4A54-851E-CEC119ED8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8742"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03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4961F17-D0E4-4576-8697-C062B28F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02DF1AEC-0327-4A10-AED3-E227ACAEBC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43">
            <a:extLst>
              <a:ext uri="{FF2B5EF4-FFF2-40B4-BE49-F238E27FC236}">
                <a16:creationId xmlns:a16="http://schemas.microsoft.com/office/drawing/2014/main" id="{C839742D-6F41-4E7D-9C32-1D9825B40F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6" name="Rectangle 45">
            <a:extLst>
              <a:ext uri="{FF2B5EF4-FFF2-40B4-BE49-F238E27FC236}">
                <a16:creationId xmlns:a16="http://schemas.microsoft.com/office/drawing/2014/main" id="{5F3ADA23-8B3C-4029-923E-81303CBE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EAE543-FFF6-43C7-AD71-A9856C6E7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3DB83-53AE-2905-1549-894E09643F61}"/>
              </a:ext>
            </a:extLst>
          </p:cNvPr>
          <p:cNvSpPr>
            <a:spLocks noGrp="1"/>
          </p:cNvSpPr>
          <p:nvPr>
            <p:ph type="title"/>
          </p:nvPr>
        </p:nvSpPr>
        <p:spPr>
          <a:xfrm>
            <a:off x="7086600" y="808056"/>
            <a:ext cx="3902529" cy="1249344"/>
          </a:xfrm>
        </p:spPr>
        <p:txBody>
          <a:bodyPr vert="horz" lIns="91440" tIns="45720" rIns="91440" bIns="45720" rtlCol="0" anchor="t">
            <a:normAutofit/>
          </a:bodyPr>
          <a:lstStyle/>
          <a:p>
            <a:pPr algn="l"/>
            <a:r>
              <a:rPr lang="en-US" sz="2400" dirty="0">
                <a:latin typeface="Aharoni" panose="02010803020104030203" pitchFamily="2" charset="-79"/>
                <a:cs typeface="Aharoni" panose="02010803020104030203" pitchFamily="2" charset="-79"/>
              </a:rPr>
              <a:t>Do you also wonder why eggs are so expensive now?</a:t>
            </a:r>
          </a:p>
        </p:txBody>
      </p:sp>
      <p:pic>
        <p:nvPicPr>
          <p:cNvPr id="11" name="Picture 10" descr="A person lying on the floor in a store&#10;&#10;Description automatically generated">
            <a:extLst>
              <a:ext uri="{FF2B5EF4-FFF2-40B4-BE49-F238E27FC236}">
                <a16:creationId xmlns:a16="http://schemas.microsoft.com/office/drawing/2014/main" id="{70F3035B-B992-A2A2-7F3B-5CFA263CCBCE}"/>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2410" r="29520"/>
          <a:stretch/>
        </p:blipFill>
        <p:spPr>
          <a:xfrm>
            <a:off x="1005401" y="-2718"/>
            <a:ext cx="5569814" cy="6858000"/>
          </a:xfrm>
          <a:prstGeom prst="rect">
            <a:avLst/>
          </a:prstGeom>
          <a:ln w="12700">
            <a:solidFill>
              <a:schemeClr val="tx1"/>
            </a:solidFill>
          </a:ln>
        </p:spPr>
      </p:pic>
      <p:sp>
        <p:nvSpPr>
          <p:cNvPr id="50" name="Rectangle 49">
            <a:extLst>
              <a:ext uri="{FF2B5EF4-FFF2-40B4-BE49-F238E27FC236}">
                <a16:creationId xmlns:a16="http://schemas.microsoft.com/office/drawing/2014/main" id="{8D7E355E-8304-4C50-B384-7DAC68D87C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1FC2748-D915-0D61-C522-035D1B8AEB4A}"/>
              </a:ext>
            </a:extLst>
          </p:cNvPr>
          <p:cNvSpPr txBox="1"/>
          <p:nvPr/>
        </p:nvSpPr>
        <p:spPr>
          <a:xfrm>
            <a:off x="6817141" y="2237767"/>
            <a:ext cx="4326467" cy="3849669"/>
          </a:xfrm>
          <a:prstGeom prst="rect">
            <a:avLst/>
          </a:prstGeom>
        </p:spPr>
        <p:txBody>
          <a:bodyPr vert="horz" lIns="91440" tIns="45720" rIns="91440" bIns="45720" rtlCol="0" anchor="ctr">
            <a:noAutofit/>
          </a:bodyPr>
          <a:lstStyle/>
          <a:p>
            <a:pPr defTabSz="914400">
              <a:lnSpc>
                <a:spcPct val="120000"/>
              </a:lnSpc>
              <a:spcAft>
                <a:spcPts val="600"/>
              </a:spcAft>
              <a:buClr>
                <a:schemeClr val="accent6"/>
              </a:buClr>
              <a:buSzPct val="90000"/>
            </a:pPr>
            <a:endParaRPr lang="en-US" dirty="0"/>
          </a:p>
        </p:txBody>
      </p:sp>
      <p:sp>
        <p:nvSpPr>
          <p:cNvPr id="52" name="Rectangle 51">
            <a:extLst>
              <a:ext uri="{FF2B5EF4-FFF2-40B4-BE49-F238E27FC236}">
                <a16:creationId xmlns:a16="http://schemas.microsoft.com/office/drawing/2014/main" id="{0178E784-3C81-4963-ACD9-58EF41CE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EBB4367-5A26-3578-C67E-942CA19B7B2D}"/>
              </a:ext>
            </a:extLst>
          </p:cNvPr>
          <p:cNvSpPr txBox="1"/>
          <p:nvPr/>
        </p:nvSpPr>
        <p:spPr>
          <a:xfrm>
            <a:off x="6815009" y="2626309"/>
            <a:ext cx="4168985" cy="2308324"/>
          </a:xfrm>
          <a:prstGeom prst="rect">
            <a:avLst/>
          </a:prstGeom>
          <a:noFill/>
        </p:spPr>
        <p:txBody>
          <a:bodyPr wrap="square" rtlCol="0">
            <a:spAutoFit/>
          </a:bodyPr>
          <a:lstStyle/>
          <a:p>
            <a:pPr marL="285750" indent="-285750">
              <a:buFont typeface="Wingdings" pitchFamily="2" charset="2"/>
              <a:buChar char="§"/>
            </a:pPr>
            <a:r>
              <a:rPr lang="en-US" dirty="0"/>
              <a:t>We took a deeper dive into how much grocery costs have changed over time and in relation to inflation.</a:t>
            </a:r>
          </a:p>
          <a:p>
            <a:endParaRPr lang="en-US" dirty="0"/>
          </a:p>
          <a:p>
            <a:pPr marL="285750" indent="-285750">
              <a:buFont typeface="Wingdings" pitchFamily="2" charset="2"/>
              <a:buChar char="§"/>
            </a:pPr>
            <a:r>
              <a:rPr lang="en-US" dirty="0"/>
              <a:t>Many have us have been affected by these changes recently sparking an interest in historic patterns.</a:t>
            </a:r>
          </a:p>
          <a:p>
            <a:endParaRPr lang="en-US" dirty="0"/>
          </a:p>
        </p:txBody>
      </p:sp>
    </p:spTree>
    <p:extLst>
      <p:ext uri="{BB962C8B-B14F-4D97-AF65-F5344CB8AC3E}">
        <p14:creationId xmlns:p14="http://schemas.microsoft.com/office/powerpoint/2010/main" val="1703630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DA058-F274-B181-4DDF-8A5829F9A416}"/>
              </a:ext>
            </a:extLst>
          </p:cNvPr>
          <p:cNvSpPr>
            <a:spLocks noGrp="1"/>
          </p:cNvSpPr>
          <p:nvPr>
            <p:ph type="title"/>
          </p:nvPr>
        </p:nvSpPr>
        <p:spPr>
          <a:xfrm>
            <a:off x="1566404" y="604214"/>
            <a:ext cx="4986954" cy="1077229"/>
          </a:xfrm>
        </p:spPr>
        <p:txBody>
          <a:bodyPr>
            <a:normAutofit/>
          </a:bodyPr>
          <a:lstStyle/>
          <a:p>
            <a:pPr algn="l"/>
            <a:r>
              <a:rPr lang="en-US" dirty="0">
                <a:latin typeface="Aharoni" panose="02010803020104030203" pitchFamily="2" charset="-79"/>
                <a:cs typeface="Aharoni" panose="02010803020104030203" pitchFamily="2" charset="-79"/>
              </a:rPr>
              <a:t>Exploring the Different Types of Data</a:t>
            </a:r>
          </a:p>
        </p:txBody>
      </p:sp>
      <p:sp>
        <p:nvSpPr>
          <p:cNvPr id="27" name="Rectangle 26">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Technological background">
            <a:extLst>
              <a:ext uri="{FF2B5EF4-FFF2-40B4-BE49-F238E27FC236}">
                <a16:creationId xmlns:a16="http://schemas.microsoft.com/office/drawing/2014/main" id="{31BAF98E-77D7-012C-E7BE-041A607E2E0A}"/>
              </a:ext>
            </a:extLst>
          </p:cNvPr>
          <p:cNvPicPr>
            <a:picLocks noChangeAspect="1"/>
          </p:cNvPicPr>
          <p:nvPr/>
        </p:nvPicPr>
        <p:blipFill rotWithShape="1">
          <a:blip r:embed="rId4"/>
          <a:srcRect l="19868" r="34804" b="-2"/>
          <a:stretch/>
        </p:blipFill>
        <p:spPr>
          <a:xfrm>
            <a:off x="7534656" y="227"/>
            <a:ext cx="4657039" cy="6858000"/>
          </a:xfrm>
          <a:prstGeom prst="rect">
            <a:avLst/>
          </a:prstGeom>
        </p:spPr>
      </p:pic>
      <p:pic>
        <p:nvPicPr>
          <p:cNvPr id="29" name="Picture 28">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
        <p:nvSpPr>
          <p:cNvPr id="4" name="TextBox 3">
            <a:extLst>
              <a:ext uri="{FF2B5EF4-FFF2-40B4-BE49-F238E27FC236}">
                <a16:creationId xmlns:a16="http://schemas.microsoft.com/office/drawing/2014/main" id="{349EE5FE-2CE7-C87F-D1F2-BFB63FFC011A}"/>
              </a:ext>
            </a:extLst>
          </p:cNvPr>
          <p:cNvSpPr txBox="1"/>
          <p:nvPr/>
        </p:nvSpPr>
        <p:spPr>
          <a:xfrm>
            <a:off x="1416220" y="1995564"/>
            <a:ext cx="4555961" cy="3970318"/>
          </a:xfrm>
          <a:prstGeom prst="rect">
            <a:avLst/>
          </a:prstGeom>
          <a:noFill/>
        </p:spPr>
        <p:txBody>
          <a:bodyPr wrap="square" rtlCol="0">
            <a:spAutoFit/>
          </a:bodyPr>
          <a:lstStyle/>
          <a:p>
            <a:pPr marL="285750" indent="-285750">
              <a:buFont typeface="Wingdings" pitchFamily="2" charset="2"/>
              <a:buChar char="§"/>
            </a:pPr>
            <a:r>
              <a:rPr lang="en-US" dirty="0"/>
              <a:t>Primarily used two data sets:</a:t>
            </a:r>
          </a:p>
          <a:p>
            <a:pPr marL="742950" lvl="1" indent="-285750">
              <a:buFont typeface="Wingdings" pitchFamily="2" charset="2"/>
              <a:buChar char="§"/>
            </a:pPr>
            <a:r>
              <a:rPr lang="en-US" dirty="0"/>
              <a:t>Monthly expenditure in the US and regions of California</a:t>
            </a:r>
          </a:p>
          <a:p>
            <a:pPr marL="742950" lvl="1" indent="-285750">
              <a:buFont typeface="Wingdings" pitchFamily="2" charset="2"/>
              <a:buChar char="§"/>
            </a:pPr>
            <a:r>
              <a:rPr lang="en-US" dirty="0"/>
              <a:t>Consumer Price Index by food category</a:t>
            </a:r>
          </a:p>
          <a:p>
            <a:pPr lvl="1"/>
            <a:endParaRPr lang="en-US" dirty="0"/>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Both data sets used </a:t>
            </a:r>
            <a:r>
              <a:rPr kumimoji="0" lang="en-US" sz="1800" b="1" i="0" u="sng" strike="noStrike" kern="1200" cap="none" spc="0" normalizeH="0" baseline="0" noProof="0" dirty="0">
                <a:ln>
                  <a:noFill/>
                </a:ln>
                <a:solidFill>
                  <a:prstClr val="white"/>
                </a:solidFill>
                <a:effectLst/>
                <a:uLnTx/>
                <a:uFillTx/>
                <a:latin typeface="Arial" panose="020B0604020202020204"/>
                <a:ea typeface="+mn-ea"/>
                <a:cs typeface="+mn-cs"/>
              </a:rPr>
              <a:t>consumer price indices</a:t>
            </a: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 to track cost changes in goods within the US</a:t>
            </a: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
              <a:tabLst/>
              <a:defRPr/>
            </a:pPr>
            <a:r>
              <a:rPr lang="en-US" b="1" u="sng" dirty="0">
                <a:solidFill>
                  <a:prstClr val="white"/>
                </a:solidFill>
              </a:rPr>
              <a:t>C</a:t>
            </a:r>
            <a:r>
              <a:rPr kumimoji="0" lang="en-US" sz="1800" b="1" i="0" u="sng" strike="noStrike" kern="1200" cap="none" spc="0" normalizeH="0" baseline="0" noProof="0" dirty="0" err="1">
                <a:ln>
                  <a:noFill/>
                </a:ln>
                <a:solidFill>
                  <a:prstClr val="white"/>
                </a:solidFill>
                <a:effectLst/>
                <a:uLnTx/>
                <a:uFillTx/>
                <a:ea typeface="+mn-ea"/>
                <a:cs typeface="+mn-cs"/>
              </a:rPr>
              <a:t>onsumer</a:t>
            </a:r>
            <a:r>
              <a:rPr kumimoji="0" lang="en-US" sz="1800" b="1" i="0" u="sng" strike="noStrike" kern="1200" cap="none" spc="0" normalizeH="0" baseline="0" noProof="0" dirty="0">
                <a:ln>
                  <a:noFill/>
                </a:ln>
                <a:solidFill>
                  <a:prstClr val="white"/>
                </a:solidFill>
                <a:effectLst/>
                <a:uLnTx/>
                <a:uFillTx/>
                <a:ea typeface="+mn-ea"/>
                <a:cs typeface="+mn-cs"/>
              </a:rPr>
              <a:t> Price Index </a:t>
            </a:r>
            <a:r>
              <a:rPr kumimoji="0" lang="en-US" sz="1800" b="1" i="0" u="sng" strike="noStrike" kern="1200" cap="none" spc="0" normalizeH="0" baseline="0" noProof="0" dirty="0">
                <a:ln>
                  <a:noFill/>
                </a:ln>
                <a:effectLst/>
                <a:uLnTx/>
                <a:uFillTx/>
                <a:ea typeface="+mn-ea"/>
                <a:cs typeface="+mn-cs"/>
              </a:rPr>
              <a:t>(CPI</a:t>
            </a:r>
            <a:r>
              <a:rPr kumimoji="0" lang="en-US" sz="1800" b="1" i="0" strike="noStrike" kern="1200" cap="none" spc="0" normalizeH="0" baseline="0" noProof="0" dirty="0">
                <a:ln>
                  <a:noFill/>
                </a:ln>
                <a:effectLst/>
                <a:uLnTx/>
                <a:uFillTx/>
                <a:ea typeface="+mn-ea"/>
                <a:cs typeface="+mn-cs"/>
              </a:rPr>
              <a:t>) </a:t>
            </a:r>
            <a:r>
              <a:rPr kumimoji="0" lang="en-US" sz="1800" i="0" strike="noStrike" kern="1200" cap="none" spc="0" normalizeH="0" baseline="0" noProof="0" dirty="0">
                <a:ln>
                  <a:noFill/>
                </a:ln>
                <a:effectLst/>
                <a:uLnTx/>
                <a:uFillTx/>
                <a:ea typeface="+mn-ea"/>
                <a:cs typeface="+mn-cs"/>
              </a:rPr>
              <a:t>values</a:t>
            </a:r>
            <a:r>
              <a:rPr kumimoji="0" lang="en-US" sz="1800" b="1" i="0" strike="noStrike" kern="1200" cap="none" spc="0" normalizeH="0" baseline="0" noProof="0" dirty="0">
                <a:ln>
                  <a:noFill/>
                </a:ln>
                <a:effectLst/>
                <a:uLnTx/>
                <a:uFillTx/>
                <a:ea typeface="+mn-ea"/>
                <a:cs typeface="+mn-cs"/>
              </a:rPr>
              <a:t> </a:t>
            </a:r>
            <a:r>
              <a:rPr kumimoji="0" lang="en-US" sz="1800" b="0" i="0" strike="noStrike" kern="1200" cap="none" spc="0" normalizeH="0" baseline="0" noProof="0" dirty="0">
                <a:ln>
                  <a:noFill/>
                </a:ln>
                <a:effectLst/>
                <a:uLnTx/>
                <a:uFillTx/>
                <a:ea typeface="+mn-ea"/>
                <a:cs typeface="+mn-cs"/>
              </a:rPr>
              <a:t>=</a:t>
            </a:r>
            <a:r>
              <a:rPr kumimoji="0" lang="en-US" sz="1800" b="0" i="0" u="none" strike="noStrike" kern="1200" cap="none" spc="0" normalizeH="0" baseline="0" noProof="0" dirty="0">
                <a:ln>
                  <a:noFill/>
                </a:ln>
                <a:effectLst/>
                <a:uLnTx/>
                <a:uFillTx/>
                <a:ea typeface="+mn-ea"/>
                <a:cs typeface="+mn-cs"/>
              </a:rPr>
              <a:t> </a:t>
            </a:r>
            <a:r>
              <a:rPr lang="en-US" b="0" i="0" dirty="0">
                <a:effectLst/>
              </a:rPr>
              <a:t>price changes in goods and services purchased</a:t>
            </a:r>
            <a:endParaRPr kumimoji="0" lang="en-US" sz="1800" b="0" i="0" u="none" strike="noStrike" kern="1200" cap="none" spc="0" normalizeH="0" baseline="0" noProof="0" dirty="0">
              <a:ln>
                <a:noFill/>
              </a:ln>
              <a:effectLst/>
              <a:uLnTx/>
              <a:uFillTx/>
              <a:ea typeface="+mn-ea"/>
              <a:cs typeface="+mn-cs"/>
            </a:endParaRPr>
          </a:p>
          <a:p>
            <a:pPr lvl="1"/>
            <a:endParaRPr lang="en-US" dirty="0"/>
          </a:p>
        </p:txBody>
      </p:sp>
    </p:spTree>
    <p:extLst>
      <p:ext uri="{BB962C8B-B14F-4D97-AF65-F5344CB8AC3E}">
        <p14:creationId xmlns:p14="http://schemas.microsoft.com/office/powerpoint/2010/main" val="3861882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DA058-F274-B181-4DDF-8A5829F9A416}"/>
              </a:ext>
            </a:extLst>
          </p:cNvPr>
          <p:cNvSpPr>
            <a:spLocks noGrp="1"/>
          </p:cNvSpPr>
          <p:nvPr>
            <p:ph type="title"/>
          </p:nvPr>
        </p:nvSpPr>
        <p:spPr>
          <a:xfrm>
            <a:off x="1566404" y="604214"/>
            <a:ext cx="4986954" cy="1077229"/>
          </a:xfrm>
        </p:spPr>
        <p:txBody>
          <a:bodyPr>
            <a:normAutofit/>
          </a:bodyPr>
          <a:lstStyle/>
          <a:p>
            <a:pPr algn="l"/>
            <a:r>
              <a:rPr lang="en-US" dirty="0">
                <a:latin typeface="Aharoni" panose="02010803020104030203" pitchFamily="2" charset="-79"/>
                <a:cs typeface="Aharoni" panose="02010803020104030203" pitchFamily="2" charset="-79"/>
              </a:rPr>
              <a:t>Exploring the Different Types of Data</a:t>
            </a:r>
          </a:p>
        </p:txBody>
      </p:sp>
      <p:sp>
        <p:nvSpPr>
          <p:cNvPr id="27" name="Rectangle 26">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Technological background">
            <a:extLst>
              <a:ext uri="{FF2B5EF4-FFF2-40B4-BE49-F238E27FC236}">
                <a16:creationId xmlns:a16="http://schemas.microsoft.com/office/drawing/2014/main" id="{31BAF98E-77D7-012C-E7BE-041A607E2E0A}"/>
              </a:ext>
            </a:extLst>
          </p:cNvPr>
          <p:cNvPicPr>
            <a:picLocks noChangeAspect="1"/>
          </p:cNvPicPr>
          <p:nvPr/>
        </p:nvPicPr>
        <p:blipFill rotWithShape="1">
          <a:blip r:embed="rId4"/>
          <a:srcRect l="19868" r="34804" b="-2"/>
          <a:stretch/>
        </p:blipFill>
        <p:spPr>
          <a:xfrm>
            <a:off x="7534656" y="227"/>
            <a:ext cx="4657039" cy="6858000"/>
          </a:xfrm>
          <a:prstGeom prst="rect">
            <a:avLst/>
          </a:prstGeom>
        </p:spPr>
      </p:pic>
      <p:pic>
        <p:nvPicPr>
          <p:cNvPr id="29" name="Picture 28">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
        <p:nvSpPr>
          <p:cNvPr id="4" name="TextBox 3">
            <a:extLst>
              <a:ext uri="{FF2B5EF4-FFF2-40B4-BE49-F238E27FC236}">
                <a16:creationId xmlns:a16="http://schemas.microsoft.com/office/drawing/2014/main" id="{349EE5FE-2CE7-C87F-D1F2-BFB63FFC011A}"/>
              </a:ext>
            </a:extLst>
          </p:cNvPr>
          <p:cNvSpPr txBox="1"/>
          <p:nvPr/>
        </p:nvSpPr>
        <p:spPr>
          <a:xfrm>
            <a:off x="1416220" y="1995564"/>
            <a:ext cx="4555961" cy="3970318"/>
          </a:xfrm>
          <a:prstGeom prst="rect">
            <a:avLst/>
          </a:prstGeom>
          <a:noFill/>
        </p:spPr>
        <p:txBody>
          <a:bodyPr wrap="square" rtlCol="0">
            <a:spAutoFit/>
          </a:bodyPr>
          <a:lstStyle/>
          <a:p>
            <a:pPr marL="285750" indent="-285750">
              <a:buFont typeface="Wingdings" pitchFamily="2" charset="2"/>
              <a:buChar char="§"/>
            </a:pPr>
            <a:r>
              <a:rPr lang="en-US" dirty="0"/>
              <a:t>Primarily used two data sets:</a:t>
            </a:r>
          </a:p>
          <a:p>
            <a:pPr marL="742950" lvl="1" indent="-285750">
              <a:buFont typeface="Wingdings" pitchFamily="2" charset="2"/>
              <a:buChar char="§"/>
            </a:pPr>
            <a:r>
              <a:rPr lang="en-US" dirty="0"/>
              <a:t>Monthly expenditure in the US and regions of California</a:t>
            </a:r>
          </a:p>
          <a:p>
            <a:pPr marL="742950" lvl="1" indent="-285750">
              <a:buFont typeface="Wingdings" pitchFamily="2" charset="2"/>
              <a:buChar char="§"/>
            </a:pPr>
            <a:r>
              <a:rPr lang="en-US" dirty="0"/>
              <a:t>Consumer Price Index by food category</a:t>
            </a:r>
          </a:p>
          <a:p>
            <a:pPr lvl="1"/>
            <a:endParaRPr lang="en-US" dirty="0"/>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Both data sets used </a:t>
            </a:r>
            <a:r>
              <a:rPr kumimoji="0" lang="en-US" sz="1800" b="1" i="0" u="sng" strike="noStrike" kern="1200" cap="none" spc="0" normalizeH="0" baseline="0" noProof="0" dirty="0">
                <a:ln>
                  <a:noFill/>
                </a:ln>
                <a:solidFill>
                  <a:prstClr val="white"/>
                </a:solidFill>
                <a:effectLst/>
                <a:uLnTx/>
                <a:uFillTx/>
                <a:latin typeface="Arial" panose="020B0604020202020204"/>
                <a:ea typeface="+mn-ea"/>
                <a:cs typeface="+mn-cs"/>
              </a:rPr>
              <a:t>consumer price indices</a:t>
            </a: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 to track cost changes in goods within the US</a:t>
            </a: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
              <a:tabLst/>
              <a:defRPr/>
            </a:pPr>
            <a:r>
              <a:rPr lang="en-US" b="1" u="sng" dirty="0">
                <a:solidFill>
                  <a:prstClr val="white"/>
                </a:solidFill>
              </a:rPr>
              <a:t>C</a:t>
            </a:r>
            <a:r>
              <a:rPr kumimoji="0" lang="en-US" sz="1800" b="1" i="0" u="sng" strike="noStrike" kern="1200" cap="none" spc="0" normalizeH="0" baseline="0" noProof="0" dirty="0" err="1">
                <a:ln>
                  <a:noFill/>
                </a:ln>
                <a:solidFill>
                  <a:prstClr val="white"/>
                </a:solidFill>
                <a:effectLst/>
                <a:uLnTx/>
                <a:uFillTx/>
                <a:ea typeface="+mn-ea"/>
                <a:cs typeface="+mn-cs"/>
              </a:rPr>
              <a:t>onsumer</a:t>
            </a:r>
            <a:r>
              <a:rPr kumimoji="0" lang="en-US" sz="1800" b="1" i="0" u="sng" strike="noStrike" kern="1200" cap="none" spc="0" normalizeH="0" baseline="0" noProof="0" dirty="0">
                <a:ln>
                  <a:noFill/>
                </a:ln>
                <a:solidFill>
                  <a:prstClr val="white"/>
                </a:solidFill>
                <a:effectLst/>
                <a:uLnTx/>
                <a:uFillTx/>
                <a:ea typeface="+mn-ea"/>
                <a:cs typeface="+mn-cs"/>
              </a:rPr>
              <a:t> Price Index </a:t>
            </a:r>
            <a:r>
              <a:rPr kumimoji="0" lang="en-US" sz="1800" b="1" i="0" u="sng" strike="noStrike" kern="1200" cap="none" spc="0" normalizeH="0" baseline="0" noProof="0" dirty="0">
                <a:ln>
                  <a:noFill/>
                </a:ln>
                <a:effectLst/>
                <a:uLnTx/>
                <a:uFillTx/>
                <a:ea typeface="+mn-ea"/>
                <a:cs typeface="+mn-cs"/>
              </a:rPr>
              <a:t>(CPI</a:t>
            </a:r>
            <a:r>
              <a:rPr kumimoji="0" lang="en-US" sz="1800" b="1" i="0" strike="noStrike" kern="1200" cap="none" spc="0" normalizeH="0" baseline="0" noProof="0" dirty="0">
                <a:ln>
                  <a:noFill/>
                </a:ln>
                <a:effectLst/>
                <a:uLnTx/>
                <a:uFillTx/>
                <a:ea typeface="+mn-ea"/>
                <a:cs typeface="+mn-cs"/>
              </a:rPr>
              <a:t>) </a:t>
            </a:r>
            <a:r>
              <a:rPr kumimoji="0" lang="en-US" sz="1800" i="0" strike="noStrike" kern="1200" cap="none" spc="0" normalizeH="0" baseline="0" noProof="0" dirty="0">
                <a:ln>
                  <a:noFill/>
                </a:ln>
                <a:effectLst/>
                <a:uLnTx/>
                <a:uFillTx/>
                <a:ea typeface="+mn-ea"/>
                <a:cs typeface="+mn-cs"/>
              </a:rPr>
              <a:t>values</a:t>
            </a:r>
            <a:r>
              <a:rPr kumimoji="0" lang="en-US" sz="1800" b="1" i="0" strike="noStrike" kern="1200" cap="none" spc="0" normalizeH="0" baseline="0" noProof="0" dirty="0">
                <a:ln>
                  <a:noFill/>
                </a:ln>
                <a:effectLst/>
                <a:uLnTx/>
                <a:uFillTx/>
                <a:ea typeface="+mn-ea"/>
                <a:cs typeface="+mn-cs"/>
              </a:rPr>
              <a:t> </a:t>
            </a:r>
            <a:r>
              <a:rPr kumimoji="0" lang="en-US" sz="1800" b="0" i="0" strike="noStrike" kern="1200" cap="none" spc="0" normalizeH="0" baseline="0" noProof="0" dirty="0">
                <a:ln>
                  <a:noFill/>
                </a:ln>
                <a:effectLst/>
                <a:uLnTx/>
                <a:uFillTx/>
                <a:ea typeface="+mn-ea"/>
                <a:cs typeface="+mn-cs"/>
              </a:rPr>
              <a:t>=</a:t>
            </a:r>
            <a:r>
              <a:rPr kumimoji="0" lang="en-US" sz="1800" b="0" i="0" u="none" strike="noStrike" kern="1200" cap="none" spc="0" normalizeH="0" baseline="0" noProof="0" dirty="0">
                <a:ln>
                  <a:noFill/>
                </a:ln>
                <a:effectLst/>
                <a:uLnTx/>
                <a:uFillTx/>
                <a:ea typeface="+mn-ea"/>
                <a:cs typeface="+mn-cs"/>
              </a:rPr>
              <a:t> </a:t>
            </a:r>
            <a:r>
              <a:rPr lang="en-US" b="0" i="0" dirty="0">
                <a:effectLst/>
              </a:rPr>
              <a:t>price changes in goods and services purchased</a:t>
            </a:r>
            <a:endParaRPr kumimoji="0" lang="en-US" sz="1800" b="0" i="0" u="none" strike="noStrike" kern="1200" cap="none" spc="0" normalizeH="0" baseline="0" noProof="0" dirty="0">
              <a:ln>
                <a:noFill/>
              </a:ln>
              <a:effectLst/>
              <a:uLnTx/>
              <a:uFillTx/>
              <a:ea typeface="+mn-ea"/>
              <a:cs typeface="+mn-cs"/>
            </a:endParaRPr>
          </a:p>
          <a:p>
            <a:pPr lvl="1"/>
            <a:endParaRPr lang="en-US" dirty="0"/>
          </a:p>
        </p:txBody>
      </p:sp>
      <p:sp>
        <p:nvSpPr>
          <p:cNvPr id="3" name="TextBox 2">
            <a:extLst>
              <a:ext uri="{FF2B5EF4-FFF2-40B4-BE49-F238E27FC236}">
                <a16:creationId xmlns:a16="http://schemas.microsoft.com/office/drawing/2014/main" id="{AF97E31B-CA69-7E82-EE57-82625410DD2A}"/>
              </a:ext>
            </a:extLst>
          </p:cNvPr>
          <p:cNvSpPr txBox="1"/>
          <p:nvPr/>
        </p:nvSpPr>
        <p:spPr>
          <a:xfrm>
            <a:off x="7756306" y="1474224"/>
            <a:ext cx="4213737" cy="4247317"/>
          </a:xfrm>
          <a:prstGeom prst="rect">
            <a:avLst/>
          </a:prstGeom>
          <a:solidFill>
            <a:schemeClr val="tx1"/>
          </a:solidFill>
        </p:spPr>
        <p:txBody>
          <a:bodyPr wrap="square" rtlCol="0">
            <a:spAutoFit/>
          </a:bodyPr>
          <a:lstStyle/>
          <a:p>
            <a:r>
              <a:rPr lang="en-US" dirty="0">
                <a:solidFill>
                  <a:schemeClr val="bg1"/>
                </a:solidFill>
              </a:rPr>
              <a:t>For example:</a:t>
            </a:r>
          </a:p>
          <a:p>
            <a:endParaRPr lang="en-US" dirty="0">
              <a:solidFill>
                <a:schemeClr val="bg1"/>
              </a:solidFill>
            </a:endParaRPr>
          </a:p>
          <a:p>
            <a:r>
              <a:rPr lang="en-US" dirty="0">
                <a:solidFill>
                  <a:schemeClr val="bg1"/>
                </a:solidFill>
              </a:rPr>
              <a:t>The CPI for 1992 = 136.8 </a:t>
            </a:r>
          </a:p>
          <a:p>
            <a:r>
              <a:rPr lang="en-US" dirty="0">
                <a:solidFill>
                  <a:schemeClr val="bg1"/>
                </a:solidFill>
              </a:rPr>
              <a:t>The CPI for 1997 = 158.1 </a:t>
            </a:r>
          </a:p>
          <a:p>
            <a:r>
              <a:rPr lang="en-US" dirty="0">
                <a:solidFill>
                  <a:schemeClr val="bg1"/>
                </a:solidFill>
              </a:rPr>
              <a:t>Price of eggs in 1992 = $0.91 for a dozen eggs</a:t>
            </a:r>
          </a:p>
          <a:p>
            <a:endParaRPr lang="en-US" dirty="0">
              <a:solidFill>
                <a:schemeClr val="bg1"/>
              </a:solidFill>
            </a:endParaRPr>
          </a:p>
          <a:p>
            <a:r>
              <a:rPr lang="en-US" dirty="0">
                <a:solidFill>
                  <a:schemeClr val="bg1"/>
                </a:solidFill>
              </a:rPr>
              <a:t>1992 and 1997 Inflation Rate = ((1997 CPI - 1992 CPI)/1992 CPI) x 100 </a:t>
            </a:r>
          </a:p>
          <a:p>
            <a:endParaRPr lang="en-US" dirty="0">
              <a:solidFill>
                <a:schemeClr val="bg1"/>
              </a:solidFill>
            </a:endParaRPr>
          </a:p>
          <a:p>
            <a:r>
              <a:rPr lang="en-US" dirty="0">
                <a:solidFill>
                  <a:schemeClr val="bg1"/>
                </a:solidFill>
              </a:rPr>
              <a:t>Inflation rate = ((158.1 - 136.8)/ 136.8) x 100 Inflation rate = 15.57% </a:t>
            </a:r>
          </a:p>
          <a:p>
            <a:endParaRPr lang="en-US" dirty="0">
              <a:solidFill>
                <a:schemeClr val="bg1"/>
              </a:solidFill>
            </a:endParaRPr>
          </a:p>
          <a:p>
            <a:r>
              <a:rPr lang="en-US" dirty="0">
                <a:solidFill>
                  <a:schemeClr val="bg1"/>
                </a:solidFill>
              </a:rPr>
              <a:t>In 1997 the cost of eggs increased by increased by 15.57% to $1.05</a:t>
            </a:r>
          </a:p>
        </p:txBody>
      </p:sp>
    </p:spTree>
    <p:extLst>
      <p:ext uri="{BB962C8B-B14F-4D97-AF65-F5344CB8AC3E}">
        <p14:creationId xmlns:p14="http://schemas.microsoft.com/office/powerpoint/2010/main" val="88994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 name="Picture 5" descr="Vegetables on display at a market">
            <a:extLst>
              <a:ext uri="{FF2B5EF4-FFF2-40B4-BE49-F238E27FC236}">
                <a16:creationId xmlns:a16="http://schemas.microsoft.com/office/drawing/2014/main" id="{60087ED0-88B4-00A8-B557-FAEC094D992B}"/>
              </a:ext>
            </a:extLst>
          </p:cNvPr>
          <p:cNvPicPr>
            <a:picLocks noChangeAspect="1"/>
          </p:cNvPicPr>
          <p:nvPr/>
        </p:nvPicPr>
        <p:blipFill rotWithShape="1">
          <a:blip r:embed="rId5">
            <a:alphaModFix amt="35000"/>
          </a:blip>
          <a:srcRect t="4638" r="-1" b="11089"/>
          <a:stretch/>
        </p:blipFill>
        <p:spPr>
          <a:xfrm>
            <a:off x="19965" y="-2"/>
            <a:ext cx="12191695" cy="6858000"/>
          </a:xfrm>
          <a:prstGeom prst="rect">
            <a:avLst/>
          </a:prstGeom>
        </p:spPr>
      </p:pic>
      <p:pic>
        <p:nvPicPr>
          <p:cNvPr id="28" name="Picture 27">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4" name="Title 1">
            <a:extLst>
              <a:ext uri="{FF2B5EF4-FFF2-40B4-BE49-F238E27FC236}">
                <a16:creationId xmlns:a16="http://schemas.microsoft.com/office/drawing/2014/main" id="{73DCADCB-C134-9698-0B05-E5A193E3E3AD}"/>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3600" dirty="0">
                <a:latin typeface="Aharoni" panose="02010803020104030203" pitchFamily="2" charset="-79"/>
                <a:cs typeface="Aharoni" panose="02010803020104030203" pitchFamily="2" charset="-79"/>
              </a:rPr>
              <a:t>Does the rate of inflation for food purchased at grocery stores within California align with the rest of the United States?</a:t>
            </a:r>
          </a:p>
        </p:txBody>
      </p:sp>
      <p:sp>
        <p:nvSpPr>
          <p:cNvPr id="30" name="Rectangle 29">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24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D130-8B8B-7120-16AE-D6E69975130D}"/>
              </a:ext>
            </a:extLst>
          </p:cNvPr>
          <p:cNvSpPr>
            <a:spLocks noGrp="1"/>
          </p:cNvSpPr>
          <p:nvPr>
            <p:ph type="title"/>
          </p:nvPr>
        </p:nvSpPr>
        <p:spPr>
          <a:xfrm>
            <a:off x="2383207" y="808055"/>
            <a:ext cx="8328336" cy="1077229"/>
          </a:xfrm>
        </p:spPr>
        <p:txBody>
          <a:bodyPr/>
          <a:lstStyle/>
          <a:p>
            <a:pPr algn="l"/>
            <a:r>
              <a:rPr lang="en-US" dirty="0">
                <a:latin typeface="Aharoni" panose="02010803020104030203" pitchFamily="2" charset="-79"/>
                <a:cs typeface="Aharoni" panose="02010803020104030203" pitchFamily="2" charset="-79"/>
              </a:rPr>
              <a:t>Grocery Inflation: California vs. the US</a:t>
            </a:r>
          </a:p>
        </p:txBody>
      </p:sp>
      <p:pic>
        <p:nvPicPr>
          <p:cNvPr id="5" name="Picture 4" descr="A graph of a graph with numbers and lines&#10;&#10;Description automatically generated with medium confidence">
            <a:extLst>
              <a:ext uri="{FF2B5EF4-FFF2-40B4-BE49-F238E27FC236}">
                <a16:creationId xmlns:a16="http://schemas.microsoft.com/office/drawing/2014/main" id="{ABB5B6EC-0D45-674D-6A84-AFD438FBE267}"/>
              </a:ext>
            </a:extLst>
          </p:cNvPr>
          <p:cNvPicPr>
            <a:picLocks noChangeAspect="1"/>
          </p:cNvPicPr>
          <p:nvPr/>
        </p:nvPicPr>
        <p:blipFill rotWithShape="1">
          <a:blip r:embed="rId3"/>
          <a:srcRect l="4359" r="4359" b="-251"/>
          <a:stretch/>
        </p:blipFill>
        <p:spPr>
          <a:xfrm>
            <a:off x="2383207" y="1346669"/>
            <a:ext cx="7595612" cy="5005156"/>
          </a:xfrm>
          <a:prstGeom prst="rect">
            <a:avLst/>
          </a:prstGeom>
        </p:spPr>
      </p:pic>
    </p:spTree>
    <p:extLst>
      <p:ext uri="{BB962C8B-B14F-4D97-AF65-F5344CB8AC3E}">
        <p14:creationId xmlns:p14="http://schemas.microsoft.com/office/powerpoint/2010/main" val="82441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A116-E1E9-2A7B-8788-BF9493532D59}"/>
              </a:ext>
            </a:extLst>
          </p:cNvPr>
          <p:cNvSpPr>
            <a:spLocks noGrp="1"/>
          </p:cNvSpPr>
          <p:nvPr>
            <p:ph type="title"/>
          </p:nvPr>
        </p:nvSpPr>
        <p:spPr>
          <a:xfrm>
            <a:off x="2448521" y="788147"/>
            <a:ext cx="8850850" cy="1077229"/>
          </a:xfrm>
        </p:spPr>
        <p:txBody>
          <a:bodyPr/>
          <a:lstStyle/>
          <a:p>
            <a:pPr algn="l"/>
            <a:r>
              <a:rPr lang="en-US" dirty="0">
                <a:latin typeface="Aharoni" panose="02010803020104030203" pitchFamily="2" charset="-79"/>
                <a:cs typeface="Aharoni" panose="02010803020104030203" pitchFamily="2" charset="-79"/>
              </a:rPr>
              <a:t>Grocery Inflation in the California Regions</a:t>
            </a:r>
          </a:p>
        </p:txBody>
      </p:sp>
      <p:pic>
        <p:nvPicPr>
          <p:cNvPr id="5" name="Content Placeholder 4" descr="A graph of a number of different colored lines&#10;&#10;Description automatically generated">
            <a:extLst>
              <a:ext uri="{FF2B5EF4-FFF2-40B4-BE49-F238E27FC236}">
                <a16:creationId xmlns:a16="http://schemas.microsoft.com/office/drawing/2014/main" id="{6E5A54CE-37A4-BAF4-BFE5-335B127BBC6E}"/>
              </a:ext>
            </a:extLst>
          </p:cNvPr>
          <p:cNvPicPr>
            <a:picLocks noGrp="1" noChangeAspect="1"/>
          </p:cNvPicPr>
          <p:nvPr>
            <p:ph idx="1"/>
          </p:nvPr>
        </p:nvPicPr>
        <p:blipFill>
          <a:blip r:embed="rId3"/>
          <a:stretch>
            <a:fillRect/>
          </a:stretch>
        </p:blipFill>
        <p:spPr>
          <a:xfrm>
            <a:off x="2448521" y="1441061"/>
            <a:ext cx="8321040" cy="4992624"/>
          </a:xfrm>
        </p:spPr>
      </p:pic>
    </p:spTree>
    <p:extLst>
      <p:ext uri="{BB962C8B-B14F-4D97-AF65-F5344CB8AC3E}">
        <p14:creationId xmlns:p14="http://schemas.microsoft.com/office/powerpoint/2010/main" val="2528324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different colored lines&#10;&#10;Description automatically generated">
            <a:extLst>
              <a:ext uri="{FF2B5EF4-FFF2-40B4-BE49-F238E27FC236}">
                <a16:creationId xmlns:a16="http://schemas.microsoft.com/office/drawing/2014/main" id="{D60D9129-D2F3-C661-0C6A-025127343B85}"/>
              </a:ext>
            </a:extLst>
          </p:cNvPr>
          <p:cNvPicPr>
            <a:picLocks noChangeAspect="1"/>
          </p:cNvPicPr>
          <p:nvPr/>
        </p:nvPicPr>
        <p:blipFill rotWithShape="1">
          <a:blip r:embed="rId3"/>
          <a:srcRect l="2661" t="5973" r="3220" b="-861"/>
          <a:stretch/>
        </p:blipFill>
        <p:spPr>
          <a:xfrm>
            <a:off x="2416629" y="1428313"/>
            <a:ext cx="8321040" cy="5033486"/>
          </a:xfrm>
          <a:prstGeom prst="rect">
            <a:avLst/>
          </a:prstGeom>
        </p:spPr>
      </p:pic>
      <p:sp>
        <p:nvSpPr>
          <p:cNvPr id="8" name="TextBox 7">
            <a:extLst>
              <a:ext uri="{FF2B5EF4-FFF2-40B4-BE49-F238E27FC236}">
                <a16:creationId xmlns:a16="http://schemas.microsoft.com/office/drawing/2014/main" id="{E147B733-CB01-C75F-6F8D-2C856520ECD7}"/>
              </a:ext>
            </a:extLst>
          </p:cNvPr>
          <p:cNvSpPr txBox="1"/>
          <p:nvPr/>
        </p:nvSpPr>
        <p:spPr>
          <a:xfrm>
            <a:off x="2416629" y="800100"/>
            <a:ext cx="184731" cy="369332"/>
          </a:xfrm>
          <a:prstGeom prst="rect">
            <a:avLst/>
          </a:prstGeom>
          <a:noFill/>
        </p:spPr>
        <p:txBody>
          <a:bodyPr wrap="none" rtlCol="0">
            <a:spAutoFit/>
          </a:bodyPr>
          <a:lstStyle/>
          <a:p>
            <a:endParaRPr lang="en-US" dirty="0"/>
          </a:p>
        </p:txBody>
      </p:sp>
      <p:sp>
        <p:nvSpPr>
          <p:cNvPr id="10" name="Title 9">
            <a:extLst>
              <a:ext uri="{FF2B5EF4-FFF2-40B4-BE49-F238E27FC236}">
                <a16:creationId xmlns:a16="http://schemas.microsoft.com/office/drawing/2014/main" id="{70BD080C-0FFD-0FB4-06E5-4FDEE34343B9}"/>
              </a:ext>
            </a:extLst>
          </p:cNvPr>
          <p:cNvSpPr>
            <a:spLocks noGrp="1"/>
          </p:cNvSpPr>
          <p:nvPr>
            <p:ph type="title"/>
          </p:nvPr>
        </p:nvSpPr>
        <p:spPr/>
        <p:txBody>
          <a:bodyPr/>
          <a:lstStyle/>
          <a:p>
            <a:pPr algn="l"/>
            <a:r>
              <a:rPr lang="en-US" dirty="0">
                <a:latin typeface="Aharoni" panose="02010803020104030203" pitchFamily="2" charset="-79"/>
                <a:cs typeface="Aharoni" panose="02010803020104030203" pitchFamily="2" charset="-79"/>
              </a:rPr>
              <a:t>US vs. California Regions</a:t>
            </a:r>
          </a:p>
        </p:txBody>
      </p:sp>
    </p:spTree>
    <p:extLst>
      <p:ext uri="{BB962C8B-B14F-4D97-AF65-F5344CB8AC3E}">
        <p14:creationId xmlns:p14="http://schemas.microsoft.com/office/powerpoint/2010/main" val="278141304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 name="Picture 3" descr="Fruits and vegetables in bags">
            <a:extLst>
              <a:ext uri="{FF2B5EF4-FFF2-40B4-BE49-F238E27FC236}">
                <a16:creationId xmlns:a16="http://schemas.microsoft.com/office/drawing/2014/main" id="{445A50F3-9907-2086-05D3-FD275518358D}"/>
              </a:ext>
            </a:extLst>
          </p:cNvPr>
          <p:cNvPicPr>
            <a:picLocks noChangeAspect="1"/>
          </p:cNvPicPr>
          <p:nvPr/>
        </p:nvPicPr>
        <p:blipFill rotWithShape="1">
          <a:blip r:embed="rId5">
            <a:alphaModFix amt="35000"/>
          </a:blip>
          <a:srcRect r="-1" b="15728"/>
          <a:stretch/>
        </p:blipFill>
        <p:spPr>
          <a:xfrm>
            <a:off x="19965" y="-2"/>
            <a:ext cx="12191695" cy="6858000"/>
          </a:xfrm>
          <a:prstGeom prst="rect">
            <a:avLst/>
          </a:prstGeom>
        </p:spPr>
      </p:pic>
      <p:pic>
        <p:nvPicPr>
          <p:cNvPr id="26" name="Picture 25">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C4302712-C31F-A277-BDAE-E87866ED0842}"/>
              </a:ext>
            </a:extLst>
          </p:cNvPr>
          <p:cNvSpPr>
            <a:spLocks noGrp="1"/>
          </p:cNvSpPr>
          <p:nvPr>
            <p:ph type="title"/>
          </p:nvPr>
        </p:nvSpPr>
        <p:spPr>
          <a:xfrm>
            <a:off x="2292054" y="3428998"/>
            <a:ext cx="5816024" cy="2623459"/>
          </a:xfrm>
        </p:spPr>
        <p:txBody>
          <a:bodyPr vert="horz" lIns="91440" tIns="45720" rIns="91440" bIns="45720" rtlCol="0" anchor="t">
            <a:normAutofit fontScale="90000"/>
          </a:bodyPr>
          <a:lstStyle/>
          <a:p>
            <a:r>
              <a:rPr lang="en-US" sz="6100" dirty="0">
                <a:latin typeface="Aharoni" panose="02010803020104030203" pitchFamily="2" charset="-79"/>
                <a:cs typeface="Aharoni" panose="02010803020104030203" pitchFamily="2" charset="-79"/>
              </a:rPr>
              <a:t>Do price increases vary with food type?</a:t>
            </a:r>
          </a:p>
        </p:txBody>
      </p:sp>
      <p:sp>
        <p:nvSpPr>
          <p:cNvPr id="28" name="Rectangle 27">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896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1570</TotalTime>
  <Words>995</Words>
  <Application>Microsoft Macintosh PowerPoint</Application>
  <PresentationFormat>Widescreen</PresentationFormat>
  <Paragraphs>132</Paragraphs>
  <Slides>18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Aharoni</vt:lpstr>
      <vt:lpstr>Arial</vt:lpstr>
      <vt:lpstr>Calibri</vt:lpstr>
      <vt:lpstr>MS Shell Dlg 2</vt:lpstr>
      <vt:lpstr>soleil</vt:lpstr>
      <vt:lpstr>Wingdings</vt:lpstr>
      <vt:lpstr>Wingdings 3</vt:lpstr>
      <vt:lpstr>Madison</vt:lpstr>
      <vt:lpstr>Grocery Inflation</vt:lpstr>
      <vt:lpstr>Do you also wonder why eggs are so expensive now?</vt:lpstr>
      <vt:lpstr>Exploring the Different Types of Data</vt:lpstr>
      <vt:lpstr>Exploring the Different Types of Data</vt:lpstr>
      <vt:lpstr>Does the rate of inflation for food purchased at grocery stores within California align with the rest of the United States?</vt:lpstr>
      <vt:lpstr>Grocery Inflation: California vs. the US</vt:lpstr>
      <vt:lpstr>Grocery Inflation in the California Regions</vt:lpstr>
      <vt:lpstr>US vs. California Regions</vt:lpstr>
      <vt:lpstr>Do price increases vary with food type?</vt:lpstr>
      <vt:lpstr>Beef &amp; Veal vs. Dairy</vt:lpstr>
      <vt:lpstr>Eggs vs. Poultry</vt:lpstr>
      <vt:lpstr>Fruits vs. Vegetables</vt:lpstr>
      <vt:lpstr>Where and when did we see the greatest variations in inflation for grocery items?</vt:lpstr>
      <vt:lpstr>5 Greatest Percent Changes</vt:lpstr>
      <vt:lpstr>CPI Changes</vt:lpstr>
      <vt:lpstr>Well… What happened?</vt:lpstr>
      <vt:lpstr>What would we do if we had more time?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vs. Inflation</dc:title>
  <dc:creator>Samantha Pabalate</dc:creator>
  <cp:lastModifiedBy>Samantha Pabalate</cp:lastModifiedBy>
  <cp:revision>6</cp:revision>
  <dcterms:created xsi:type="dcterms:W3CDTF">2023-10-23T20:29:18Z</dcterms:created>
  <dcterms:modified xsi:type="dcterms:W3CDTF">2023-10-24T23:00:45Z</dcterms:modified>
</cp:coreProperties>
</file>